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61" r:id="rId7"/>
    <p:sldId id="280" r:id="rId8"/>
    <p:sldId id="262" r:id="rId9"/>
    <p:sldId id="266" r:id="rId10"/>
    <p:sldId id="265" r:id="rId11"/>
    <p:sldId id="267" r:id="rId12"/>
    <p:sldId id="268" r:id="rId13"/>
    <p:sldId id="269" r:id="rId14"/>
    <p:sldId id="270" r:id="rId15"/>
    <p:sldId id="271" r:id="rId16"/>
    <p:sldId id="279" r:id="rId17"/>
    <p:sldId id="274" r:id="rId18"/>
    <p:sldId id="278" r:id="rId19"/>
    <p:sldId id="275" r:id="rId20"/>
    <p:sldId id="276" r:id="rId21"/>
    <p:sldId id="281" r:id="rId22"/>
    <p:sldId id="282" r:id="rId23"/>
    <p:sldId id="283" r:id="rId24"/>
    <p:sldId id="284" r:id="rId25"/>
    <p:sldId id="285" r:id="rId2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94662" autoAdjust="0"/>
  </p:normalViewPr>
  <p:slideViewPr>
    <p:cSldViewPr>
      <p:cViewPr>
        <p:scale>
          <a:sx n="114" d="100"/>
          <a:sy n="114" d="100"/>
        </p:scale>
        <p:origin x="-960" y="192"/>
      </p:cViewPr>
      <p:guideLst>
        <p:guide orient="horz" pos="2160"/>
        <p:guide pos="2880"/>
      </p:guideLst>
    </p:cSldViewPr>
  </p:slideViewPr>
  <p:outlineViewPr>
    <p:cViewPr>
      <p:scale>
        <a:sx n="33" d="100"/>
        <a:sy n="33" d="100"/>
      </p:scale>
      <p:origin x="0" y="38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9A59228-4924-46BD-A8F4-4DF7B458CE71}" type="slidenum">
              <a:rPr lang="zh-TW" altLang="en-US" smtClean="0"/>
              <a:t>‹#›</a:t>
            </a:fld>
            <a:endParaRPr lang="zh-TW"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zh-TW" altLang="en-US" smtClean="0"/>
              <a:t>按一下以編輯母片標題樣式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TW" altLang="en-US" smtClean="0"/>
              <a:t>按一下以編輯母片標題樣式</a:t>
            </a:r>
            <a:endParaRPr lang="en-US" dirty="0"/>
          </a:p>
        </p:txBody>
      </p:sp>
      <p:sp>
        <p:nvSpPr>
          <p:cNvPr id="4" name="Date Placeholder 3"/>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9A59228-4924-46BD-A8F4-4DF7B458CE71}" type="slidenum">
              <a:rPr lang="zh-TW" altLang="en-US" smtClean="0"/>
              <a:t>‹#›</a:t>
            </a:fld>
            <a:endParaRPr lang="zh-TW" altLang="en-US"/>
          </a:p>
        </p:txBody>
      </p:sp>
      <p:sp>
        <p:nvSpPr>
          <p:cNvPr id="8" name="Content Placeholder 7"/>
          <p:cNvSpPr>
            <a:spLocks noGrp="1"/>
          </p:cNvSpPr>
          <p:nvPr>
            <p:ph sz="quarter" idx="13"/>
          </p:nvPr>
        </p:nvSpPr>
        <p:spPr>
          <a:xfrm>
            <a:off x="609600" y="1600200"/>
            <a:ext cx="7924800" cy="41148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2" name="Title 1"/>
          <p:cNvSpPr>
            <a:spLocks noGrp="1"/>
          </p:cNvSpPr>
          <p:nvPr>
            <p:ph type="title"/>
          </p:nvPr>
        </p:nvSpPr>
        <p:spPr>
          <a:xfrm>
            <a:off x="609600" y="274638"/>
            <a:ext cx="7924800" cy="1143000"/>
          </a:xfrm>
        </p:spPr>
        <p:txBody>
          <a:bodyPr/>
          <a:lstStyle/>
          <a:p>
            <a:r>
              <a:rPr lang="zh-TW" altLang="en-US" smtClean="0"/>
              <a:t>按一下以編輯母片標題樣式</a:t>
            </a:r>
            <a:endParaRPr lang="en-US" dirty="0"/>
          </a:p>
        </p:txBody>
      </p:sp>
      <p:sp>
        <p:nvSpPr>
          <p:cNvPr id="5" name="Date Placeholder 4"/>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7" name="Date Placeholder 6"/>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12216C8B-35B3-4ADA-B270-8D0DCE41C175}" type="datetimeFigureOut">
              <a:rPr lang="zh-TW" altLang="en-US" smtClean="0"/>
              <a:t>2014/12/11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9A59228-4924-46BD-A8F4-4DF7B458CE71}"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12216C8B-35B3-4ADA-B270-8D0DCE41C175}" type="datetimeFigureOut">
              <a:rPr lang="zh-TW" altLang="en-US" smtClean="0"/>
              <a:t>2014/12/11</a:t>
            </a:fld>
            <a:endParaRPr lang="zh-TW" alt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zh-TW" alt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29A59228-4924-46BD-A8F4-4DF7B458CE71}" type="slidenum">
              <a:rPr lang="zh-TW" altLang="en-US" smtClean="0"/>
              <a:t>‹#›</a:t>
            </a:fld>
            <a:endParaRPr lang="zh-TW" alt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normAutofit/>
          </a:bodyPr>
          <a:lstStyle/>
          <a:p>
            <a:r>
              <a:rPr lang="zh-TW" altLang="en-US" sz="2000" dirty="0" smtClean="0"/>
              <a:t>組員：羅文志 蔣明時 蔡季倫</a:t>
            </a:r>
            <a:endParaRPr lang="en-US" altLang="zh-TW" sz="2000" dirty="0" smtClean="0"/>
          </a:p>
          <a:p>
            <a:r>
              <a:rPr lang="zh-TW" altLang="en-US" sz="2000" dirty="0" smtClean="0"/>
              <a:t>教授：柯正雯 教授</a:t>
            </a:r>
            <a:endParaRPr lang="zh-TW" altLang="en-US" sz="2000" dirty="0"/>
          </a:p>
        </p:txBody>
      </p:sp>
      <p:sp>
        <p:nvSpPr>
          <p:cNvPr id="2" name="標題 1"/>
          <p:cNvSpPr>
            <a:spLocks noGrp="1"/>
          </p:cNvSpPr>
          <p:nvPr>
            <p:ph type="ctrTitle"/>
          </p:nvPr>
        </p:nvSpPr>
        <p:spPr>
          <a:xfrm>
            <a:off x="228600" y="2130425"/>
            <a:ext cx="6791672" cy="1600327"/>
          </a:xfrm>
        </p:spPr>
        <p:txBody>
          <a:bodyPr>
            <a:normAutofit/>
          </a:bodyPr>
          <a:lstStyle/>
          <a:p>
            <a:r>
              <a:rPr lang="en-US" altLang="zh-TW" b="1" dirty="0" smtClean="0">
                <a:latin typeface="微軟正黑體" panose="020B0604030504040204" pitchFamily="34" charset="-120"/>
                <a:ea typeface="微軟正黑體" panose="020B0604030504040204" pitchFamily="34" charset="-120"/>
              </a:rPr>
              <a:t>Heart Beat </a:t>
            </a:r>
            <a:r>
              <a:rPr lang="zh-TW" altLang="en-US" b="1" dirty="0" smtClean="0">
                <a:latin typeface="微軟正黑體" panose="020B0604030504040204" pitchFamily="34" charset="-120"/>
                <a:ea typeface="微軟正黑體" panose="020B0604030504040204" pitchFamily="34" charset="-120"/>
              </a:rPr>
              <a:t>得心應手</a:t>
            </a:r>
            <a:r>
              <a:rPr lang="en-US" altLang="zh-TW" b="1" dirty="0" smtClean="0">
                <a:latin typeface="微軟正黑體" panose="020B0604030504040204" pitchFamily="34" charset="-120"/>
                <a:ea typeface="微軟正黑體" panose="020B0604030504040204" pitchFamily="34" charset="-120"/>
              </a:rPr>
              <a:t/>
            </a:r>
            <a:br>
              <a:rPr lang="en-US" altLang="zh-TW" b="1" dirty="0" smtClean="0">
                <a:latin typeface="微軟正黑體" panose="020B0604030504040204" pitchFamily="34" charset="-120"/>
                <a:ea typeface="微軟正黑體" panose="020B0604030504040204" pitchFamily="34" charset="-120"/>
              </a:rPr>
            </a:br>
            <a:r>
              <a:rPr lang="en-US" altLang="zh-TW" b="1" dirty="0" smtClean="0">
                <a:latin typeface="微軟正黑體" panose="020B0604030504040204" pitchFamily="34" charset="-120"/>
                <a:ea typeface="微軟正黑體" panose="020B0604030504040204" pitchFamily="34" charset="-120"/>
              </a:rPr>
              <a:t>Heart Beat Smart Phone App</a:t>
            </a:r>
            <a:endParaRPr lang="zh-TW" altLang="en-US" b="1" dirty="0">
              <a:latin typeface="微軟正黑體" panose="020B0604030504040204" pitchFamily="34" charset="-120"/>
              <a:ea typeface="微軟正黑體" panose="020B0604030504040204" pitchFamily="34" charset="-120"/>
            </a:endParaRPr>
          </a:p>
        </p:txBody>
      </p:sp>
      <p:sp>
        <p:nvSpPr>
          <p:cNvPr id="4" name="標題 1"/>
          <p:cNvSpPr txBox="1">
            <a:spLocks/>
          </p:cNvSpPr>
          <p:nvPr/>
        </p:nvSpPr>
        <p:spPr>
          <a:xfrm>
            <a:off x="7452320" y="6342255"/>
            <a:ext cx="1440160" cy="400082"/>
          </a:xfrm>
          <a:prstGeom prst="rect">
            <a:avLst/>
          </a:prstGeom>
        </p:spPr>
        <p:txBody>
          <a:bodyPr vert="horz" lIns="91440" tIns="45720" rIns="91440" bIns="45720" rtlCol="0" anchor="b">
            <a:normAutofit/>
          </a:bodyPr>
          <a:lstStyle>
            <a:lvl1pPr algn="l" defTabSz="914400" rtl="0" eaLnBrk="1" latinLnBrk="0" hangingPunct="1">
              <a:spcBef>
                <a:spcPct val="0"/>
              </a:spcBef>
              <a:buNone/>
              <a:tabLst>
                <a:tab pos="3830638" algn="l"/>
              </a:tabLst>
              <a:defRPr sz="3600" b="1" kern="1200" cap="none" spc="40" baseline="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r>
              <a:rPr lang="en-US" altLang="zh-TW" sz="2000" dirty="0" smtClean="0"/>
              <a:t>2014.11.26</a:t>
            </a:r>
            <a:endParaRPr lang="zh-TW" altLang="en-US" sz="2000" dirty="0"/>
          </a:p>
        </p:txBody>
      </p:sp>
    </p:spTree>
    <p:extLst>
      <p:ext uri="{BB962C8B-B14F-4D97-AF65-F5344CB8AC3E}">
        <p14:creationId xmlns:p14="http://schemas.microsoft.com/office/powerpoint/2010/main" val="32863181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646331"/>
          </a:xfrm>
          <a:prstGeom prst="rect">
            <a:avLst/>
          </a:prstGeom>
          <a:noFill/>
        </p:spPr>
        <p:txBody>
          <a:bodyPr wrap="square" rtlCol="0">
            <a:spAutoFit/>
          </a:bodyPr>
          <a:lstStyle/>
          <a:p>
            <a:pPr algn="ctr"/>
            <a:r>
              <a:rPr lang="zh-TW" altLang="en-US" dirty="0">
                <a:solidFill>
                  <a:srgbClr val="92D050"/>
                </a:solidFill>
              </a:rPr>
              <a:t>心跳偵測演算法之模擬與測試</a:t>
            </a:r>
          </a:p>
          <a:p>
            <a:pPr algn="ctr"/>
            <a:r>
              <a:rPr lang="zh-TW" altLang="zh-TW" dirty="0" smtClean="0">
                <a:solidFill>
                  <a:schemeClr val="tx2">
                    <a:lumMod val="40000"/>
                    <a:lumOff val="60000"/>
                  </a:schemeClr>
                </a:solidFill>
                <a:latin typeface="微軟正黑體" panose="020B0604030504040204" pitchFamily="34" charset="-120"/>
                <a:ea typeface="微軟正黑體" panose="020B0604030504040204" pitchFamily="34" charset="-120"/>
              </a:rPr>
              <a:t>將</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紅光</a:t>
            </a:r>
            <a:r>
              <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rPr>
              <a:t>(R)</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分離出來對其強度</a:t>
            </a:r>
            <a:r>
              <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rPr>
              <a:t>(Intensity)</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進行分析</a:t>
            </a:r>
            <a:endPar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endParaRPr>
          </a:p>
        </p:txBody>
      </p:sp>
      <p:pic>
        <p:nvPicPr>
          <p:cNvPr id="5122" name="Picture 2" descr="heart2_plot_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204864"/>
            <a:ext cx="5772182" cy="4319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heart2_plot_I_v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824" y="1888113"/>
            <a:ext cx="2834664" cy="211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sp>
        <p:nvSpPr>
          <p:cNvPr id="30" name="文字方塊 29"/>
          <p:cNvSpPr txBox="1"/>
          <p:nvPr/>
        </p:nvSpPr>
        <p:spPr>
          <a:xfrm>
            <a:off x="7596336" y="6156012"/>
            <a:ext cx="936104" cy="338554"/>
          </a:xfrm>
          <a:prstGeom prst="rect">
            <a:avLst/>
          </a:prstGeom>
          <a:noFill/>
        </p:spPr>
        <p:txBody>
          <a:bodyPr wrap="square" rtlCol="0">
            <a:spAutoFit/>
          </a:bodyPr>
          <a:lstStyle/>
          <a:p>
            <a:r>
              <a:rPr lang="en-US" altLang="zh-TW" sz="1600" dirty="0" smtClean="0">
                <a:solidFill>
                  <a:schemeClr val="bg1"/>
                </a:solidFill>
              </a:rPr>
              <a:t>frame</a:t>
            </a:r>
            <a:endParaRPr lang="zh-TW" altLang="en-US" sz="1600" dirty="0">
              <a:solidFill>
                <a:schemeClr val="bg1"/>
              </a:solidFill>
            </a:endParaRPr>
          </a:p>
        </p:txBody>
      </p:sp>
      <p:grpSp>
        <p:nvGrpSpPr>
          <p:cNvPr id="32" name="群組 31"/>
          <p:cNvGrpSpPr/>
          <p:nvPr/>
        </p:nvGrpSpPr>
        <p:grpSpPr>
          <a:xfrm>
            <a:off x="539552" y="1772816"/>
            <a:ext cx="1656184" cy="3096344"/>
            <a:chOff x="753616" y="1412776"/>
            <a:chExt cx="1656184" cy="3096344"/>
          </a:xfrm>
        </p:grpSpPr>
        <p:grpSp>
          <p:nvGrpSpPr>
            <p:cNvPr id="40" name="群組 39"/>
            <p:cNvGrpSpPr/>
            <p:nvPr/>
          </p:nvGrpSpPr>
          <p:grpSpPr>
            <a:xfrm>
              <a:off x="753616" y="1412776"/>
              <a:ext cx="1656184" cy="2952328"/>
              <a:chOff x="251520" y="836712"/>
              <a:chExt cx="1656184" cy="2952328"/>
            </a:xfrm>
          </p:grpSpPr>
          <p:sp>
            <p:nvSpPr>
              <p:cNvPr id="43" name="文字方塊 42"/>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4" name="文字方塊 43"/>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5" name="文字方塊 44"/>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6" name="文字方塊 45"/>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7" name="文字方塊 46"/>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8" name="文字方塊 47"/>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9" name="文字方塊 48"/>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0" name="群組 49"/>
              <p:cNvGrpSpPr/>
              <p:nvPr/>
            </p:nvGrpSpPr>
            <p:grpSpPr>
              <a:xfrm>
                <a:off x="251520" y="990600"/>
                <a:ext cx="288032" cy="2798440"/>
                <a:chOff x="251520" y="990600"/>
                <a:chExt cx="288032" cy="2798440"/>
              </a:xfrm>
            </p:grpSpPr>
            <p:grpSp>
              <p:nvGrpSpPr>
                <p:cNvPr id="51" name="群組 50"/>
                <p:cNvGrpSpPr/>
                <p:nvPr/>
              </p:nvGrpSpPr>
              <p:grpSpPr>
                <a:xfrm>
                  <a:off x="251520" y="990600"/>
                  <a:ext cx="72008" cy="2798440"/>
                  <a:chOff x="251520" y="990600"/>
                  <a:chExt cx="72008" cy="2798440"/>
                </a:xfrm>
              </p:grpSpPr>
              <p:cxnSp>
                <p:nvCxnSpPr>
                  <p:cNvPr id="57" name="直線接點 56"/>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a:endCxn id="46"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群組 51"/>
                <p:cNvGrpSpPr/>
                <p:nvPr/>
              </p:nvGrpSpPr>
              <p:grpSpPr>
                <a:xfrm>
                  <a:off x="251520" y="2014101"/>
                  <a:ext cx="288032" cy="1054860"/>
                  <a:chOff x="251520" y="2014101"/>
                  <a:chExt cx="288032" cy="1054860"/>
                </a:xfrm>
              </p:grpSpPr>
              <p:cxnSp>
                <p:nvCxnSpPr>
                  <p:cNvPr id="53" name="直線接點 52"/>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1" name="直線接點 40"/>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170589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646331"/>
          </a:xfrm>
          <a:prstGeom prst="rect">
            <a:avLst/>
          </a:prstGeom>
          <a:noFill/>
        </p:spPr>
        <p:txBody>
          <a:bodyPr wrap="square" rtlCol="0">
            <a:spAutoFit/>
          </a:bodyPr>
          <a:lstStyle/>
          <a:p>
            <a:pPr algn="ctr"/>
            <a:r>
              <a:rPr lang="zh-TW" altLang="en-US" dirty="0">
                <a:solidFill>
                  <a:srgbClr val="92D050"/>
                </a:solidFill>
              </a:rPr>
              <a:t>心跳偵測演算法之模擬與測試</a:t>
            </a:r>
          </a:p>
          <a:p>
            <a:pPr algn="ctr"/>
            <a:r>
              <a:rPr lang="zh-TW" altLang="zh-TW" dirty="0" smtClean="0">
                <a:solidFill>
                  <a:schemeClr val="tx2">
                    <a:lumMod val="40000"/>
                    <a:lumOff val="60000"/>
                  </a:schemeClr>
                </a:solidFill>
                <a:latin typeface="微軟正黑體" panose="020B0604030504040204" pitchFamily="34" charset="-120"/>
                <a:ea typeface="微軟正黑體" panose="020B0604030504040204" pitchFamily="34" charset="-120"/>
              </a:rPr>
              <a:t>將</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紅光</a:t>
            </a:r>
            <a:r>
              <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rPr>
              <a:t>(R)</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分離出來對其強度</a:t>
            </a:r>
            <a:r>
              <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rPr>
              <a:t>(Intensity)</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進行分析</a:t>
            </a:r>
            <a:endPar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sp>
        <p:nvSpPr>
          <p:cNvPr id="30" name="文字方塊 29"/>
          <p:cNvSpPr txBox="1"/>
          <p:nvPr/>
        </p:nvSpPr>
        <p:spPr>
          <a:xfrm>
            <a:off x="7596336" y="6186790"/>
            <a:ext cx="936104" cy="338554"/>
          </a:xfrm>
          <a:prstGeom prst="rect">
            <a:avLst/>
          </a:prstGeom>
          <a:noFill/>
        </p:spPr>
        <p:txBody>
          <a:bodyPr wrap="square" rtlCol="0">
            <a:spAutoFit/>
          </a:bodyPr>
          <a:lstStyle/>
          <a:p>
            <a:r>
              <a:rPr lang="en-US" altLang="zh-TW" sz="1600" dirty="0" smtClean="0">
                <a:solidFill>
                  <a:schemeClr val="bg1"/>
                </a:solidFill>
              </a:rPr>
              <a:t>frame</a:t>
            </a:r>
            <a:endParaRPr lang="zh-TW" altLang="en-US" sz="1600" dirty="0">
              <a:solidFill>
                <a:schemeClr val="bg1"/>
              </a:solidFill>
            </a:endParaRPr>
          </a:p>
        </p:txBody>
      </p:sp>
      <p:grpSp>
        <p:nvGrpSpPr>
          <p:cNvPr id="40" name="群組 39"/>
          <p:cNvGrpSpPr/>
          <p:nvPr/>
        </p:nvGrpSpPr>
        <p:grpSpPr>
          <a:xfrm>
            <a:off x="539552" y="1772816"/>
            <a:ext cx="1656184" cy="3096344"/>
            <a:chOff x="753616" y="1412776"/>
            <a:chExt cx="1656184" cy="3096344"/>
          </a:xfrm>
        </p:grpSpPr>
        <p:grpSp>
          <p:nvGrpSpPr>
            <p:cNvPr id="41" name="群組 40"/>
            <p:cNvGrpSpPr/>
            <p:nvPr/>
          </p:nvGrpSpPr>
          <p:grpSpPr>
            <a:xfrm>
              <a:off x="753616" y="1412776"/>
              <a:ext cx="1656184" cy="2952328"/>
              <a:chOff x="251520" y="836712"/>
              <a:chExt cx="1656184" cy="2952328"/>
            </a:xfrm>
          </p:grpSpPr>
          <p:sp>
            <p:nvSpPr>
              <p:cNvPr id="44" name="文字方塊 43"/>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5" name="文字方塊 44"/>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6" name="文字方塊 45"/>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7" name="文字方塊 46"/>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8" name="文字方塊 47"/>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9" name="文字方塊 48"/>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50" name="文字方塊 49"/>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1" name="群組 50"/>
              <p:cNvGrpSpPr/>
              <p:nvPr/>
            </p:nvGrpSpPr>
            <p:grpSpPr>
              <a:xfrm>
                <a:off x="251520" y="990600"/>
                <a:ext cx="288032" cy="2798440"/>
                <a:chOff x="251520" y="990600"/>
                <a:chExt cx="288032" cy="2798440"/>
              </a:xfrm>
            </p:grpSpPr>
            <p:grpSp>
              <p:nvGrpSpPr>
                <p:cNvPr id="52" name="群組 51"/>
                <p:cNvGrpSpPr/>
                <p:nvPr/>
              </p:nvGrpSpPr>
              <p:grpSpPr>
                <a:xfrm>
                  <a:off x="251520" y="990600"/>
                  <a:ext cx="72008" cy="2798440"/>
                  <a:chOff x="251520" y="990600"/>
                  <a:chExt cx="72008" cy="2798440"/>
                </a:xfrm>
              </p:grpSpPr>
              <p:cxnSp>
                <p:nvCxnSpPr>
                  <p:cNvPr id="58" name="直線接點 57"/>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a:endCxn id="47"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51520" y="2014101"/>
                  <a:ext cx="288032" cy="1054860"/>
                  <a:chOff x="251520" y="2014101"/>
                  <a:chExt cx="288032" cy="1054860"/>
                </a:xfrm>
              </p:grpSpPr>
              <p:cxnSp>
                <p:nvCxnSpPr>
                  <p:cNvPr id="54" name="直線接點 53"/>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2" name="直線接點 4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204959"/>
            <a:ext cx="5770800" cy="4320385"/>
          </a:xfrm>
          <a:prstGeom prst="rect">
            <a:avLst/>
          </a:prstGeom>
        </p:spPr>
      </p:pic>
      <p:pic>
        <p:nvPicPr>
          <p:cNvPr id="32" name="Picture 2" descr="heart2_plot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727" y="4725144"/>
            <a:ext cx="2641799" cy="19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50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967929"/>
            <a:ext cx="5544616" cy="1338828"/>
          </a:xfrm>
          <a:prstGeom prst="rect">
            <a:avLst/>
          </a:prstGeom>
          <a:noFill/>
        </p:spPr>
        <p:txBody>
          <a:bodyPr wrap="square" rtlCol="0">
            <a:spAutoFit/>
          </a:bodyPr>
          <a:lstStyle/>
          <a:p>
            <a:pPr>
              <a:lnSpc>
                <a:spcPct val="150000"/>
              </a:lnSpc>
            </a:pP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一開始我們使用 </a:t>
            </a:r>
            <a:r>
              <a:rPr lang="en-US" altLang="zh-TW" dirty="0" smtClean="0">
                <a:latin typeface="微軟正黑體" panose="020B0604030504040204" pitchFamily="34" charset="-120"/>
                <a:ea typeface="微軟正黑體" panose="020B0604030504040204" pitchFamily="34" charset="-120"/>
              </a:rPr>
              <a:t>MATLAB</a:t>
            </a:r>
            <a:r>
              <a:rPr lang="zh-TW" altLang="en-US" dirty="0" smtClean="0">
                <a:latin typeface="微軟正黑體" panose="020B0604030504040204" pitchFamily="34" charset="-120"/>
                <a:ea typeface="微軟正黑體" panose="020B0604030504040204" pitchFamily="34" charset="-120"/>
              </a:rPr>
              <a:t> 進行影像分析，但撰寫 </a:t>
            </a:r>
            <a:r>
              <a:rPr lang="en-US" altLang="zh-TW" dirty="0" smtClean="0">
                <a:latin typeface="微軟正黑體" panose="020B0604030504040204" pitchFamily="34" charset="-120"/>
                <a:ea typeface="微軟正黑體" panose="020B0604030504040204" pitchFamily="34" charset="-120"/>
              </a:rPr>
              <a:t>App </a:t>
            </a:r>
            <a:r>
              <a:rPr lang="zh-TW" altLang="en-US" dirty="0" smtClean="0">
                <a:latin typeface="微軟正黑體" panose="020B0604030504040204" pitchFamily="34" charset="-120"/>
                <a:ea typeface="微軟正黑體" panose="020B0604030504040204" pitchFamily="34" charset="-120"/>
              </a:rPr>
              <a:t>需要使用 </a:t>
            </a:r>
            <a:r>
              <a:rPr lang="en-US" altLang="zh-TW" dirty="0" smtClean="0">
                <a:latin typeface="微軟正黑體" panose="020B0604030504040204" pitchFamily="34" charset="-120"/>
                <a:ea typeface="微軟正黑體" panose="020B0604030504040204" pitchFamily="34" charset="-120"/>
              </a:rPr>
              <a:t>Java </a:t>
            </a:r>
            <a:r>
              <a:rPr lang="zh-TW" altLang="en-US" dirty="0" smtClean="0">
                <a:latin typeface="微軟正黑體" panose="020B0604030504040204" pitchFamily="34" charset="-120"/>
                <a:ea typeface="微軟正黑體" panose="020B0604030504040204" pitchFamily="34" charset="-120"/>
              </a:rPr>
              <a:t>。因此接下來的步驟是進行語法的轉換，並進行</a:t>
            </a:r>
            <a:r>
              <a:rPr lang="zh-TW" altLang="en-US" dirty="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App</a:t>
            </a:r>
            <a:r>
              <a:rPr lang="zh-TW" altLang="en-US" dirty="0" smtClean="0">
                <a:latin typeface="微軟正黑體" panose="020B0604030504040204" pitchFamily="34" charset="-120"/>
                <a:ea typeface="微軟正黑體" panose="020B0604030504040204" pitchFamily="34" charset="-120"/>
              </a:rPr>
              <a:t> 的介面設計。</a:t>
            </a:r>
            <a:endParaRPr lang="en-US" altLang="zh-TW" dirty="0" smtClean="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2625824" y="1196752"/>
            <a:ext cx="5544616" cy="646331"/>
          </a:xfrm>
          <a:prstGeom prst="rect">
            <a:avLst/>
          </a:prstGeom>
          <a:noFill/>
        </p:spPr>
        <p:txBody>
          <a:bodyPr wrap="square" rtlCol="0">
            <a:spAutoFit/>
          </a:bodyPr>
          <a:lstStyle/>
          <a:p>
            <a:pPr algn="ctr"/>
            <a:r>
              <a:rPr lang="en-US" altLang="zh-TW" dirty="0" smtClean="0">
                <a:solidFill>
                  <a:srgbClr val="92D050"/>
                </a:solidFill>
              </a:rPr>
              <a:t>Android</a:t>
            </a:r>
            <a:r>
              <a:rPr lang="zh-TW" altLang="en-US" dirty="0">
                <a:solidFill>
                  <a:srgbClr val="92D050"/>
                </a:solidFill>
              </a:rPr>
              <a:t>平台</a:t>
            </a:r>
            <a:r>
              <a:rPr lang="en-US" altLang="zh-TW" dirty="0" smtClean="0">
                <a:solidFill>
                  <a:srgbClr val="92D050"/>
                </a:solidFill>
              </a:rPr>
              <a:t>App</a:t>
            </a:r>
            <a:r>
              <a:rPr lang="zh-TW" altLang="en-US" dirty="0" smtClean="0">
                <a:solidFill>
                  <a:srgbClr val="92D050"/>
                </a:solidFill>
              </a:rPr>
              <a:t>程式</a:t>
            </a:r>
            <a:r>
              <a:rPr lang="zh-TW" altLang="en-US" dirty="0">
                <a:solidFill>
                  <a:srgbClr val="92D050"/>
                </a:solidFill>
              </a:rPr>
              <a:t>撰寫</a:t>
            </a:r>
          </a:p>
          <a:p>
            <a:pPr algn="ctr"/>
            <a:endParaRPr lang="zh-TW" altLang="en-US" dirty="0">
              <a:solidFill>
                <a:srgbClr val="92D050"/>
              </a:solidFill>
            </a:endParaRPr>
          </a:p>
        </p:txBody>
      </p:sp>
      <p:grpSp>
        <p:nvGrpSpPr>
          <p:cNvPr id="30" name="群組 29"/>
          <p:cNvGrpSpPr/>
          <p:nvPr/>
        </p:nvGrpSpPr>
        <p:grpSpPr>
          <a:xfrm>
            <a:off x="539552" y="1772816"/>
            <a:ext cx="1656184" cy="3096344"/>
            <a:chOff x="753616" y="1412776"/>
            <a:chExt cx="1656184" cy="3096344"/>
          </a:xfrm>
        </p:grpSpPr>
        <p:grpSp>
          <p:nvGrpSpPr>
            <p:cNvPr id="31" name="群組 30"/>
            <p:cNvGrpSpPr/>
            <p:nvPr/>
          </p:nvGrpSpPr>
          <p:grpSpPr>
            <a:xfrm>
              <a:off x="753616" y="1412776"/>
              <a:ext cx="1656184" cy="2952328"/>
              <a:chOff x="251520" y="836712"/>
              <a:chExt cx="1656184" cy="2952328"/>
            </a:xfrm>
          </p:grpSpPr>
          <p:sp>
            <p:nvSpPr>
              <p:cNvPr id="41" name="文字方塊 40"/>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2" name="文字方塊 41"/>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3" name="文字方塊 42"/>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4" name="文字方塊 43"/>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5" name="文字方塊 44"/>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6" name="文字方塊 45"/>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47" name="文字方塊 46"/>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8" name="群組 47"/>
              <p:cNvGrpSpPr/>
              <p:nvPr/>
            </p:nvGrpSpPr>
            <p:grpSpPr>
              <a:xfrm>
                <a:off x="251520" y="990600"/>
                <a:ext cx="288032" cy="2798440"/>
                <a:chOff x="251520" y="990600"/>
                <a:chExt cx="288032" cy="2798440"/>
              </a:xfrm>
            </p:grpSpPr>
            <p:grpSp>
              <p:nvGrpSpPr>
                <p:cNvPr id="49" name="群組 48"/>
                <p:cNvGrpSpPr/>
                <p:nvPr/>
              </p:nvGrpSpPr>
              <p:grpSpPr>
                <a:xfrm>
                  <a:off x="251520" y="990600"/>
                  <a:ext cx="72008" cy="2798440"/>
                  <a:chOff x="251520" y="990600"/>
                  <a:chExt cx="72008" cy="2798440"/>
                </a:xfrm>
              </p:grpSpPr>
              <p:cxnSp>
                <p:nvCxnSpPr>
                  <p:cNvPr id="55" name="直線接點 54"/>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a:endCxn id="44"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群組 49"/>
                <p:cNvGrpSpPr/>
                <p:nvPr/>
              </p:nvGrpSpPr>
              <p:grpSpPr>
                <a:xfrm>
                  <a:off x="251520" y="2014101"/>
                  <a:ext cx="288032" cy="1054860"/>
                  <a:chOff x="251520" y="2014101"/>
                  <a:chExt cx="288032" cy="1054860"/>
                </a:xfrm>
              </p:grpSpPr>
              <p:cxnSp>
                <p:nvCxnSpPr>
                  <p:cNvPr id="51" name="直線接點 50"/>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2" name="直線接點 3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1527759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369332"/>
          </a:xfrm>
          <a:prstGeom prst="rect">
            <a:avLst/>
          </a:prstGeom>
          <a:noFill/>
        </p:spPr>
        <p:txBody>
          <a:bodyPr wrap="square" rtlCol="0">
            <a:spAutoFit/>
          </a:bodyPr>
          <a:lstStyle/>
          <a:p>
            <a:pPr algn="ctr"/>
            <a:r>
              <a:rPr lang="en-US" altLang="zh-TW" dirty="0">
                <a:solidFill>
                  <a:srgbClr val="92D050"/>
                </a:solidFill>
                <a:latin typeface="微軟正黑體" panose="020B0604030504040204" pitchFamily="34" charset="-120"/>
                <a:ea typeface="微軟正黑體" panose="020B0604030504040204" pitchFamily="34" charset="-120"/>
              </a:rPr>
              <a:t>Android</a:t>
            </a:r>
            <a:r>
              <a:rPr lang="zh-TW" altLang="en-US" dirty="0">
                <a:solidFill>
                  <a:srgbClr val="92D050"/>
                </a:solidFill>
                <a:latin typeface="微軟正黑體" panose="020B0604030504040204" pitchFamily="34" charset="-120"/>
                <a:ea typeface="微軟正黑體" panose="020B0604030504040204" pitchFamily="34" charset="-120"/>
              </a:rPr>
              <a:t>平台</a:t>
            </a:r>
            <a:r>
              <a:rPr lang="en-US" altLang="zh-TW" dirty="0" smtClean="0">
                <a:solidFill>
                  <a:srgbClr val="92D050"/>
                </a:solidFill>
                <a:latin typeface="微軟正黑體" panose="020B0604030504040204" pitchFamily="34" charset="-120"/>
                <a:ea typeface="微軟正黑體" panose="020B0604030504040204" pitchFamily="34" charset="-120"/>
              </a:rPr>
              <a:t>App</a:t>
            </a:r>
            <a:r>
              <a:rPr lang="zh-TW" altLang="en-US" dirty="0" smtClean="0">
                <a:solidFill>
                  <a:srgbClr val="92D050"/>
                </a:solidFill>
                <a:latin typeface="微軟正黑體" panose="020B0604030504040204" pitchFamily="34" charset="-120"/>
                <a:ea typeface="微軟正黑體" panose="020B0604030504040204" pitchFamily="34" charset="-120"/>
              </a:rPr>
              <a:t>程式撰寫</a:t>
            </a:r>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pic>
        <p:nvPicPr>
          <p:cNvPr id="1026" name="Picture 2" descr="圖片 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884" y="2473977"/>
            <a:ext cx="5910496" cy="55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圖片%20004"/>
          <p:cNvPicPr>
            <a:picLocks noChangeAspect="1" noChangeArrowheads="1"/>
          </p:cNvPicPr>
          <p:nvPr/>
        </p:nvPicPr>
        <p:blipFill rotWithShape="1">
          <a:blip r:embed="rId3">
            <a:extLst>
              <a:ext uri="{28A0092B-C50C-407E-A947-70E740481C1C}">
                <a14:useLocalDpi xmlns:a14="http://schemas.microsoft.com/office/drawing/2010/main" val="0"/>
              </a:ext>
            </a:extLst>
          </a:blip>
          <a:srcRect l="6561" t="642" r="2115" b="-642"/>
          <a:stretch/>
        </p:blipFill>
        <p:spPr bwMode="auto">
          <a:xfrm>
            <a:off x="2452012" y="3638409"/>
            <a:ext cx="5910497" cy="53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字方塊 2"/>
          <p:cNvSpPr txBox="1"/>
          <p:nvPr/>
        </p:nvSpPr>
        <p:spPr>
          <a:xfrm>
            <a:off x="4009771" y="3059997"/>
            <a:ext cx="2776722" cy="369332"/>
          </a:xfrm>
          <a:prstGeom prst="rect">
            <a:avLst/>
          </a:prstGeom>
          <a:noFill/>
        </p:spPr>
        <p:txBody>
          <a:bodyPr wrap="none" rtlCol="0">
            <a:spAutoFit/>
          </a:bodyPr>
          <a:lstStyle/>
          <a:p>
            <a:r>
              <a:rPr lang="zh-TW" altLang="zh-TW"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eclipse</a:t>
            </a:r>
            <a:r>
              <a:rPr lang="zh-TW" altLang="zh-TW" dirty="0">
                <a:latin typeface="微軟正黑體" panose="020B0604030504040204" pitchFamily="34" charset="-120"/>
                <a:ea typeface="微軟正黑體" panose="020B0604030504040204" pitchFamily="34" charset="-120"/>
              </a:rPr>
              <a:t>中取得相機</a:t>
            </a:r>
            <a:r>
              <a:rPr lang="zh-TW" altLang="zh-TW" dirty="0" smtClean="0">
                <a:latin typeface="微軟正黑體" panose="020B0604030504040204" pitchFamily="34" charset="-120"/>
                <a:ea typeface="微軟正黑體" panose="020B0604030504040204" pitchFamily="34" charset="-120"/>
              </a:rPr>
              <a:t>權限</a:t>
            </a:r>
            <a:endParaRPr lang="zh-TW" altLang="en-US" dirty="0">
              <a:latin typeface="微軟正黑體" panose="020B0604030504040204" pitchFamily="34" charset="-120"/>
              <a:ea typeface="微軟正黑體" panose="020B0604030504040204" pitchFamily="34" charset="-120"/>
            </a:endParaRPr>
          </a:p>
        </p:txBody>
      </p:sp>
      <p:sp>
        <p:nvSpPr>
          <p:cNvPr id="40" name="文字方塊 39"/>
          <p:cNvSpPr txBox="1"/>
          <p:nvPr/>
        </p:nvSpPr>
        <p:spPr>
          <a:xfrm>
            <a:off x="4391597" y="4233624"/>
            <a:ext cx="2031325" cy="369332"/>
          </a:xfrm>
          <a:prstGeom prst="rect">
            <a:avLst/>
          </a:prstGeom>
          <a:noFill/>
        </p:spPr>
        <p:txBody>
          <a:bodyPr wrap="none" rtlCol="0">
            <a:spAutoFit/>
          </a:bodyPr>
          <a:lstStyle/>
          <a:p>
            <a:r>
              <a:rPr lang="zh-TW" altLang="zh-TW" dirty="0" smtClean="0">
                <a:latin typeface="微軟正黑體" panose="020B0604030504040204" pitchFamily="34" charset="-120"/>
                <a:ea typeface="微軟正黑體" panose="020B0604030504040204" pitchFamily="34" charset="-120"/>
              </a:rPr>
              <a:t>開啟</a:t>
            </a:r>
            <a:r>
              <a:rPr lang="zh-TW" altLang="zh-TW" dirty="0">
                <a:latin typeface="微軟正黑體" panose="020B0604030504040204" pitchFamily="34" charset="-120"/>
                <a:ea typeface="微軟正黑體" panose="020B0604030504040204" pitchFamily="34" charset="-120"/>
              </a:rPr>
              <a:t>相機跟閃光燈</a:t>
            </a:r>
            <a:endParaRPr lang="zh-TW" altLang="en-US" dirty="0">
              <a:latin typeface="微軟正黑體" panose="020B0604030504040204" pitchFamily="34" charset="-120"/>
              <a:ea typeface="微軟正黑體" panose="020B0604030504040204" pitchFamily="34" charset="-120"/>
            </a:endParaRPr>
          </a:p>
        </p:txBody>
      </p:sp>
      <p:grpSp>
        <p:nvGrpSpPr>
          <p:cNvPr id="32" name="群組 31"/>
          <p:cNvGrpSpPr/>
          <p:nvPr/>
        </p:nvGrpSpPr>
        <p:grpSpPr>
          <a:xfrm>
            <a:off x="539552" y="1772816"/>
            <a:ext cx="1656184" cy="3096344"/>
            <a:chOff x="753616" y="1412776"/>
            <a:chExt cx="1656184" cy="3096344"/>
          </a:xfrm>
        </p:grpSpPr>
        <p:grpSp>
          <p:nvGrpSpPr>
            <p:cNvPr id="41" name="群組 40"/>
            <p:cNvGrpSpPr/>
            <p:nvPr/>
          </p:nvGrpSpPr>
          <p:grpSpPr>
            <a:xfrm>
              <a:off x="753616" y="1412776"/>
              <a:ext cx="1656184" cy="2952328"/>
              <a:chOff x="251520" y="836712"/>
              <a:chExt cx="1656184" cy="2952328"/>
            </a:xfrm>
          </p:grpSpPr>
          <p:sp>
            <p:nvSpPr>
              <p:cNvPr id="44" name="文字方塊 43"/>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5" name="文字方塊 44"/>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6" name="文字方塊 45"/>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7" name="文字方塊 46"/>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8" name="文字方塊 47"/>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9" name="文字方塊 48"/>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50" name="文字方塊 49"/>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1" name="群組 50"/>
              <p:cNvGrpSpPr/>
              <p:nvPr/>
            </p:nvGrpSpPr>
            <p:grpSpPr>
              <a:xfrm>
                <a:off x="251520" y="990600"/>
                <a:ext cx="288032" cy="2798440"/>
                <a:chOff x="251520" y="990600"/>
                <a:chExt cx="288032" cy="2798440"/>
              </a:xfrm>
            </p:grpSpPr>
            <p:grpSp>
              <p:nvGrpSpPr>
                <p:cNvPr id="52" name="群組 51"/>
                <p:cNvGrpSpPr/>
                <p:nvPr/>
              </p:nvGrpSpPr>
              <p:grpSpPr>
                <a:xfrm>
                  <a:off x="251520" y="990600"/>
                  <a:ext cx="72008" cy="2798440"/>
                  <a:chOff x="251520" y="990600"/>
                  <a:chExt cx="72008" cy="2798440"/>
                </a:xfrm>
              </p:grpSpPr>
              <p:cxnSp>
                <p:nvCxnSpPr>
                  <p:cNvPr id="58" name="直線接點 57"/>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a:endCxn id="47"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51520" y="2014101"/>
                  <a:ext cx="288032" cy="1054860"/>
                  <a:chOff x="251520" y="2014101"/>
                  <a:chExt cx="288032" cy="1054860"/>
                </a:xfrm>
              </p:grpSpPr>
              <p:cxnSp>
                <p:nvCxnSpPr>
                  <p:cNvPr id="54" name="直線接點 53"/>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2" name="直線接點 4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418349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ppt_w</p:attrName>
                                        </p:attrNameLst>
                                      </p:cBhvr>
                                      <p:tavLst>
                                        <p:tav tm="0">
                                          <p:val>
                                            <p:fltVal val="0"/>
                                          </p:val>
                                        </p:tav>
                                        <p:tav tm="100000">
                                          <p:val>
                                            <p:strVal val="#ppt_w"/>
                                          </p:val>
                                        </p:tav>
                                      </p:tavLst>
                                    </p:anim>
                                    <p:anim calcmode="lin" valueType="num">
                                      <p:cBhvr>
                                        <p:cTn id="15" dur="500" fill="hold"/>
                                        <p:tgtEl>
                                          <p:spTgt spid="40"/>
                                        </p:tgtEl>
                                        <p:attrNameLst>
                                          <p:attrName>ppt_h</p:attrName>
                                        </p:attrNameLst>
                                      </p:cBhvr>
                                      <p:tavLst>
                                        <p:tav tm="0">
                                          <p:val>
                                            <p:fltVal val="0"/>
                                          </p:val>
                                        </p:tav>
                                        <p:tav tm="100000">
                                          <p:val>
                                            <p:strVal val="#ppt_h"/>
                                          </p:val>
                                        </p:tav>
                                      </p:tavLst>
                                    </p:anim>
                                    <p:animEffect transition="in" filter="fade">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369332"/>
          </a:xfrm>
          <a:prstGeom prst="rect">
            <a:avLst/>
          </a:prstGeom>
          <a:noFill/>
        </p:spPr>
        <p:txBody>
          <a:bodyPr wrap="square" rtlCol="0">
            <a:spAutoFit/>
          </a:bodyPr>
          <a:lstStyle/>
          <a:p>
            <a:pPr algn="ctr"/>
            <a:r>
              <a:rPr lang="en-US" altLang="zh-TW" dirty="0">
                <a:solidFill>
                  <a:srgbClr val="92D050"/>
                </a:solidFill>
                <a:latin typeface="微軟正黑體" panose="020B0604030504040204" pitchFamily="34" charset="-120"/>
                <a:ea typeface="微軟正黑體" panose="020B0604030504040204" pitchFamily="34" charset="-120"/>
              </a:rPr>
              <a:t>Android</a:t>
            </a:r>
            <a:r>
              <a:rPr lang="zh-TW" altLang="en-US" dirty="0">
                <a:solidFill>
                  <a:srgbClr val="92D050"/>
                </a:solidFill>
                <a:latin typeface="微軟正黑體" panose="020B0604030504040204" pitchFamily="34" charset="-120"/>
                <a:ea typeface="微軟正黑體" panose="020B0604030504040204" pitchFamily="34" charset="-120"/>
              </a:rPr>
              <a:t>平台</a:t>
            </a:r>
            <a:r>
              <a:rPr lang="en-US" altLang="zh-TW" dirty="0" smtClean="0">
                <a:solidFill>
                  <a:srgbClr val="92D050"/>
                </a:solidFill>
                <a:latin typeface="微軟正黑體" panose="020B0604030504040204" pitchFamily="34" charset="-120"/>
                <a:ea typeface="微軟正黑體" panose="020B0604030504040204" pitchFamily="34" charset="-120"/>
              </a:rPr>
              <a:t>App</a:t>
            </a:r>
            <a:r>
              <a:rPr lang="zh-TW" altLang="en-US" dirty="0" smtClean="0">
                <a:solidFill>
                  <a:srgbClr val="92D050"/>
                </a:solidFill>
                <a:latin typeface="微軟正黑體" panose="020B0604030504040204" pitchFamily="34" charset="-120"/>
                <a:ea typeface="微軟正黑體" panose="020B0604030504040204" pitchFamily="34" charset="-120"/>
              </a:rPr>
              <a:t>程式撰寫</a:t>
            </a:r>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sp>
        <p:nvSpPr>
          <p:cNvPr id="40" name="文字方塊 39"/>
          <p:cNvSpPr txBox="1"/>
          <p:nvPr/>
        </p:nvSpPr>
        <p:spPr>
          <a:xfrm>
            <a:off x="2493566" y="5992911"/>
            <a:ext cx="5885059" cy="646331"/>
          </a:xfrm>
          <a:prstGeom prst="rect">
            <a:avLst/>
          </a:prstGeom>
          <a:noFill/>
        </p:spPr>
        <p:txBody>
          <a:bodyPr wrap="square" rtlCol="0">
            <a:spAutoFit/>
          </a:bodyPr>
          <a:lstStyle/>
          <a:p>
            <a:r>
              <a:rPr lang="zh-TW" altLang="zh-TW" dirty="0">
                <a:latin typeface="微軟正黑體" panose="020B0604030504040204" pitchFamily="34" charset="-120"/>
                <a:ea typeface="微軟正黑體" panose="020B0604030504040204" pitchFamily="34" charset="-120"/>
              </a:rPr>
              <a:t>取得預覽畫面的緩衝區</a:t>
            </a:r>
            <a:r>
              <a:rPr lang="en-US" altLang="zh-TW" dirty="0">
                <a:latin typeface="微軟正黑體" panose="020B0604030504040204" pitchFamily="34" charset="-120"/>
                <a:ea typeface="微軟正黑體" panose="020B0604030504040204" pitchFamily="34" charset="-120"/>
              </a:rPr>
              <a:t>(buffer)</a:t>
            </a:r>
            <a:r>
              <a:rPr lang="zh-TW" altLang="zh-TW" dirty="0">
                <a:latin typeface="微軟正黑體" panose="020B0604030504040204" pitchFamily="34" charset="-120"/>
                <a:ea typeface="微軟正黑體" panose="020B0604030504040204" pitchFamily="34" charset="-120"/>
              </a:rPr>
              <a:t>，使我們能在不需要存檔的情況下對預覽畫面做分析</a:t>
            </a:r>
            <a:endParaRPr lang="zh-TW" altLang="en-US" dirty="0">
              <a:latin typeface="微軟正黑體" panose="020B0604030504040204" pitchFamily="34" charset="-120"/>
              <a:ea typeface="微軟正黑體" panose="020B0604030504040204" pitchFamily="34" charset="-120"/>
            </a:endParaRPr>
          </a:p>
        </p:txBody>
      </p:sp>
      <p:pic>
        <p:nvPicPr>
          <p:cNvPr id="2050" name="Picture 2" descr="圖片 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472" y="1772816"/>
            <a:ext cx="6480000" cy="3817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211960" y="2523674"/>
            <a:ext cx="2808312" cy="248950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63" name="群組 62"/>
          <p:cNvGrpSpPr/>
          <p:nvPr/>
        </p:nvGrpSpPr>
        <p:grpSpPr>
          <a:xfrm>
            <a:off x="539552" y="1772816"/>
            <a:ext cx="1656184" cy="3096344"/>
            <a:chOff x="753616" y="1412776"/>
            <a:chExt cx="1656184" cy="3096344"/>
          </a:xfrm>
        </p:grpSpPr>
        <p:grpSp>
          <p:nvGrpSpPr>
            <p:cNvPr id="64" name="群組 63"/>
            <p:cNvGrpSpPr/>
            <p:nvPr/>
          </p:nvGrpSpPr>
          <p:grpSpPr>
            <a:xfrm>
              <a:off x="753616" y="1412776"/>
              <a:ext cx="1656184" cy="2952328"/>
              <a:chOff x="251520" y="836712"/>
              <a:chExt cx="1656184" cy="2952328"/>
            </a:xfrm>
          </p:grpSpPr>
          <p:sp>
            <p:nvSpPr>
              <p:cNvPr id="67" name="文字方塊 66"/>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68" name="文字方塊 67"/>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69" name="文字方塊 68"/>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70" name="文字方塊 69"/>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71" name="文字方塊 70"/>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72" name="文字方塊 71"/>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73" name="文字方塊 72"/>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74" name="群組 73"/>
              <p:cNvGrpSpPr/>
              <p:nvPr/>
            </p:nvGrpSpPr>
            <p:grpSpPr>
              <a:xfrm>
                <a:off x="251520" y="990600"/>
                <a:ext cx="288032" cy="2798440"/>
                <a:chOff x="251520" y="990600"/>
                <a:chExt cx="288032" cy="2798440"/>
              </a:xfrm>
            </p:grpSpPr>
            <p:grpSp>
              <p:nvGrpSpPr>
                <p:cNvPr id="75" name="群組 74"/>
                <p:cNvGrpSpPr/>
                <p:nvPr/>
              </p:nvGrpSpPr>
              <p:grpSpPr>
                <a:xfrm>
                  <a:off x="251520" y="990600"/>
                  <a:ext cx="72008" cy="2798440"/>
                  <a:chOff x="251520" y="990600"/>
                  <a:chExt cx="72008" cy="2798440"/>
                </a:xfrm>
              </p:grpSpPr>
              <p:cxnSp>
                <p:nvCxnSpPr>
                  <p:cNvPr id="81" name="直線接點 80"/>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線接點 81"/>
                  <p:cNvCxnSpPr>
                    <a:endCxn id="70"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接點 84"/>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6" name="群組 75"/>
                <p:cNvGrpSpPr/>
                <p:nvPr/>
              </p:nvGrpSpPr>
              <p:grpSpPr>
                <a:xfrm>
                  <a:off x="251520" y="2014101"/>
                  <a:ext cx="288032" cy="1054860"/>
                  <a:chOff x="251520" y="2014101"/>
                  <a:chExt cx="288032" cy="1054860"/>
                </a:xfrm>
              </p:grpSpPr>
              <p:cxnSp>
                <p:nvCxnSpPr>
                  <p:cNvPr id="77" name="直線接點 76"/>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65" name="直線接點 64"/>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66" name="文字方塊 65"/>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1725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369332"/>
          </a:xfrm>
          <a:prstGeom prst="rect">
            <a:avLst/>
          </a:prstGeom>
          <a:noFill/>
        </p:spPr>
        <p:txBody>
          <a:bodyPr wrap="square" rtlCol="0">
            <a:spAutoFit/>
          </a:bodyPr>
          <a:lstStyle/>
          <a:p>
            <a:pPr algn="ctr"/>
            <a:r>
              <a:rPr lang="en-US" altLang="zh-TW" dirty="0">
                <a:solidFill>
                  <a:srgbClr val="92D050"/>
                </a:solidFill>
                <a:latin typeface="微軟正黑體" panose="020B0604030504040204" pitchFamily="34" charset="-120"/>
                <a:ea typeface="微軟正黑體" panose="020B0604030504040204" pitchFamily="34" charset="-120"/>
              </a:rPr>
              <a:t>Android</a:t>
            </a:r>
            <a:r>
              <a:rPr lang="zh-TW" altLang="en-US" dirty="0">
                <a:solidFill>
                  <a:srgbClr val="92D050"/>
                </a:solidFill>
                <a:latin typeface="微軟正黑體" panose="020B0604030504040204" pitchFamily="34" charset="-120"/>
                <a:ea typeface="微軟正黑體" panose="020B0604030504040204" pitchFamily="34" charset="-120"/>
              </a:rPr>
              <a:t>平台</a:t>
            </a:r>
            <a:r>
              <a:rPr lang="en-US" altLang="zh-TW" dirty="0" smtClean="0">
                <a:solidFill>
                  <a:srgbClr val="92D050"/>
                </a:solidFill>
                <a:latin typeface="微軟正黑體" panose="020B0604030504040204" pitchFamily="34" charset="-120"/>
                <a:ea typeface="微軟正黑體" panose="020B0604030504040204" pitchFamily="34" charset="-120"/>
              </a:rPr>
              <a:t>App</a:t>
            </a:r>
            <a:r>
              <a:rPr lang="zh-TW" altLang="en-US" dirty="0" smtClean="0">
                <a:solidFill>
                  <a:srgbClr val="92D050"/>
                </a:solidFill>
                <a:latin typeface="微軟正黑體" panose="020B0604030504040204" pitchFamily="34" charset="-120"/>
                <a:ea typeface="微軟正黑體" panose="020B0604030504040204" pitchFamily="34" charset="-120"/>
              </a:rPr>
              <a:t>程式撰寫</a:t>
            </a:r>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pic>
        <p:nvPicPr>
          <p:cNvPr id="3075" name="Picture 3" descr="圖片 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0472" y="1772815"/>
            <a:ext cx="6480000" cy="381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字方塊 40"/>
          <p:cNvSpPr txBox="1"/>
          <p:nvPr/>
        </p:nvSpPr>
        <p:spPr>
          <a:xfrm>
            <a:off x="2493566" y="5992911"/>
            <a:ext cx="5885059" cy="646331"/>
          </a:xfrm>
          <a:prstGeom prst="rect">
            <a:avLst/>
          </a:prstGeom>
          <a:noFill/>
        </p:spPr>
        <p:txBody>
          <a:bodyPr wrap="square" rtlCol="0">
            <a:spAutoFit/>
          </a:bodyPr>
          <a:lstStyle/>
          <a:p>
            <a:r>
              <a:rPr lang="zh-TW" altLang="zh-TW" dirty="0">
                <a:latin typeface="微軟正黑體" panose="020B0604030504040204" pitchFamily="34" charset="-120"/>
                <a:ea typeface="微軟正黑體" panose="020B0604030504040204" pitchFamily="34" charset="-120"/>
              </a:rPr>
              <a:t>手機相機的預覽資料是以</a:t>
            </a:r>
            <a:r>
              <a:rPr lang="en-US" altLang="zh-TW" dirty="0">
                <a:latin typeface="微軟正黑體" panose="020B0604030504040204" pitchFamily="34" charset="-120"/>
                <a:ea typeface="微軟正黑體" panose="020B0604030504040204" pitchFamily="34" charset="-120"/>
              </a:rPr>
              <a:t>yuv420</a:t>
            </a:r>
            <a:r>
              <a:rPr lang="zh-TW" altLang="zh-TW" dirty="0">
                <a:latin typeface="微軟正黑體" panose="020B0604030504040204" pitchFamily="34" charset="-120"/>
                <a:ea typeface="微軟正黑體" panose="020B0604030504040204" pitchFamily="34" charset="-120"/>
              </a:rPr>
              <a:t>的格式儲存，需經過編碼的轉換才能得到我們需要的</a:t>
            </a:r>
            <a:r>
              <a:rPr lang="en-US" altLang="zh-TW" dirty="0">
                <a:latin typeface="微軟正黑體" panose="020B0604030504040204" pitchFamily="34" charset="-120"/>
                <a:ea typeface="微軟正黑體" panose="020B0604030504040204" pitchFamily="34" charset="-120"/>
              </a:rPr>
              <a:t>RGB</a:t>
            </a:r>
            <a:r>
              <a:rPr lang="zh-TW" altLang="zh-TW" dirty="0">
                <a:latin typeface="微軟正黑體" panose="020B0604030504040204" pitchFamily="34" charset="-120"/>
                <a:ea typeface="微軟正黑體" panose="020B0604030504040204" pitchFamily="34" charset="-120"/>
              </a:rPr>
              <a:t>格式</a:t>
            </a:r>
            <a:endParaRPr lang="zh-TW" altLang="en-US" dirty="0">
              <a:latin typeface="微軟正黑體" panose="020B0604030504040204" pitchFamily="34" charset="-120"/>
              <a:ea typeface="微軟正黑體" panose="020B0604030504040204" pitchFamily="34" charset="-120"/>
            </a:endParaRPr>
          </a:p>
        </p:txBody>
      </p:sp>
      <p:sp>
        <p:nvSpPr>
          <p:cNvPr id="3" name="Rectangle 4"/>
          <p:cNvSpPr>
            <a:spLocks noChangeArrowheads="1"/>
          </p:cNvSpPr>
          <p:nvPr/>
        </p:nvSpPr>
        <p:spPr bwMode="auto">
          <a:xfrm>
            <a:off x="4082033" y="3078659"/>
            <a:ext cx="2722215" cy="215054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32" name="群組 31"/>
          <p:cNvGrpSpPr/>
          <p:nvPr/>
        </p:nvGrpSpPr>
        <p:grpSpPr>
          <a:xfrm>
            <a:off x="539552" y="1772816"/>
            <a:ext cx="1656184" cy="3096344"/>
            <a:chOff x="753616" y="1412776"/>
            <a:chExt cx="1656184" cy="3096344"/>
          </a:xfrm>
        </p:grpSpPr>
        <p:grpSp>
          <p:nvGrpSpPr>
            <p:cNvPr id="40" name="群組 39"/>
            <p:cNvGrpSpPr/>
            <p:nvPr/>
          </p:nvGrpSpPr>
          <p:grpSpPr>
            <a:xfrm>
              <a:off x="753616" y="1412776"/>
              <a:ext cx="1656184" cy="2952328"/>
              <a:chOff x="251520" y="836712"/>
              <a:chExt cx="1656184" cy="2952328"/>
            </a:xfrm>
          </p:grpSpPr>
          <p:sp>
            <p:nvSpPr>
              <p:cNvPr id="44" name="文字方塊 43"/>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5" name="文字方塊 44"/>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6" name="文字方塊 45"/>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7" name="文字方塊 46"/>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8" name="文字方塊 47"/>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9" name="文字方塊 48"/>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50" name="文字方塊 49"/>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1" name="群組 50"/>
              <p:cNvGrpSpPr/>
              <p:nvPr/>
            </p:nvGrpSpPr>
            <p:grpSpPr>
              <a:xfrm>
                <a:off x="251520" y="990600"/>
                <a:ext cx="288032" cy="2798440"/>
                <a:chOff x="251520" y="990600"/>
                <a:chExt cx="288032" cy="2798440"/>
              </a:xfrm>
            </p:grpSpPr>
            <p:grpSp>
              <p:nvGrpSpPr>
                <p:cNvPr id="52" name="群組 51"/>
                <p:cNvGrpSpPr/>
                <p:nvPr/>
              </p:nvGrpSpPr>
              <p:grpSpPr>
                <a:xfrm>
                  <a:off x="251520" y="990600"/>
                  <a:ext cx="72008" cy="2798440"/>
                  <a:chOff x="251520" y="990600"/>
                  <a:chExt cx="72008" cy="2798440"/>
                </a:xfrm>
              </p:grpSpPr>
              <p:cxnSp>
                <p:nvCxnSpPr>
                  <p:cNvPr id="58" name="直線接點 57"/>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a:endCxn id="47"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51520" y="2014101"/>
                  <a:ext cx="288032" cy="1054860"/>
                  <a:chOff x="251520" y="2014101"/>
                  <a:chExt cx="288032" cy="1054860"/>
                </a:xfrm>
              </p:grpSpPr>
              <p:cxnSp>
                <p:nvCxnSpPr>
                  <p:cNvPr id="54" name="直線接點 53"/>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2" name="直線接點 4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394316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369332"/>
          </a:xfrm>
          <a:prstGeom prst="rect">
            <a:avLst/>
          </a:prstGeom>
          <a:noFill/>
        </p:spPr>
        <p:txBody>
          <a:bodyPr wrap="square" rtlCol="0">
            <a:spAutoFit/>
          </a:bodyPr>
          <a:lstStyle/>
          <a:p>
            <a:pPr algn="ctr"/>
            <a:r>
              <a:rPr lang="en-US" altLang="zh-TW" dirty="0">
                <a:solidFill>
                  <a:srgbClr val="92D050"/>
                </a:solidFill>
                <a:latin typeface="微軟正黑體" panose="020B0604030504040204" pitchFamily="34" charset="-120"/>
                <a:ea typeface="微軟正黑體" panose="020B0604030504040204" pitchFamily="34" charset="-120"/>
              </a:rPr>
              <a:t>Android</a:t>
            </a:r>
            <a:r>
              <a:rPr lang="zh-TW" altLang="en-US" dirty="0">
                <a:solidFill>
                  <a:srgbClr val="92D050"/>
                </a:solidFill>
                <a:latin typeface="微軟正黑體" panose="020B0604030504040204" pitchFamily="34" charset="-120"/>
                <a:ea typeface="微軟正黑體" panose="020B0604030504040204" pitchFamily="34" charset="-120"/>
              </a:rPr>
              <a:t>平台</a:t>
            </a:r>
            <a:r>
              <a:rPr lang="en-US" altLang="zh-TW" dirty="0" smtClean="0">
                <a:solidFill>
                  <a:srgbClr val="92D050"/>
                </a:solidFill>
                <a:latin typeface="微軟正黑體" panose="020B0604030504040204" pitchFamily="34" charset="-120"/>
                <a:ea typeface="微軟正黑體" panose="020B0604030504040204" pitchFamily="34" charset="-120"/>
              </a:rPr>
              <a:t>App</a:t>
            </a:r>
            <a:r>
              <a:rPr lang="zh-TW" altLang="en-US" dirty="0" smtClean="0">
                <a:solidFill>
                  <a:srgbClr val="92D050"/>
                </a:solidFill>
                <a:latin typeface="微軟正黑體" panose="020B0604030504040204" pitchFamily="34" charset="-120"/>
                <a:ea typeface="微軟正黑體" panose="020B0604030504040204" pitchFamily="34" charset="-120"/>
              </a:rPr>
              <a:t>程式撰寫</a:t>
            </a:r>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sp>
        <p:nvSpPr>
          <p:cNvPr id="41" name="文字方塊 40"/>
          <p:cNvSpPr txBox="1"/>
          <p:nvPr/>
        </p:nvSpPr>
        <p:spPr>
          <a:xfrm>
            <a:off x="2493566" y="5992911"/>
            <a:ext cx="5885059" cy="646331"/>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製作 </a:t>
            </a:r>
            <a:r>
              <a:rPr lang="en-US" altLang="zh-TW" dirty="0" smtClean="0">
                <a:latin typeface="微軟正黑體" panose="020B0604030504040204" pitchFamily="34" charset="-120"/>
                <a:ea typeface="微軟正黑體" panose="020B0604030504040204" pitchFamily="34" charset="-120"/>
              </a:rPr>
              <a:t>data base </a:t>
            </a:r>
            <a:r>
              <a:rPr lang="zh-TW" altLang="en-US" dirty="0" smtClean="0">
                <a:latin typeface="微軟正黑體" panose="020B0604030504040204" pitchFamily="34" charset="-120"/>
                <a:ea typeface="微軟正黑體" panose="020B0604030504040204" pitchFamily="34" charset="-120"/>
              </a:rPr>
              <a:t>將記錄存入，使得在 </a:t>
            </a:r>
            <a:r>
              <a:rPr lang="en-US" altLang="zh-TW" dirty="0" smtClean="0">
                <a:latin typeface="微軟正黑體" panose="020B0604030504040204" pitchFamily="34" charset="-120"/>
                <a:ea typeface="微軟正黑體" panose="020B0604030504040204" pitchFamily="34" charset="-120"/>
              </a:rPr>
              <a:t>history</a:t>
            </a:r>
            <a:r>
              <a:rPr lang="zh-TW" altLang="en-US" smtClean="0">
                <a:latin typeface="微軟正黑體" panose="020B0604030504040204" pitchFamily="34" charset="-120"/>
                <a:ea typeface="微軟正黑體" panose="020B0604030504040204" pitchFamily="34" charset="-120"/>
              </a:rPr>
              <a:t> 頁面可以查看過去的紀錄。</a:t>
            </a:r>
            <a:endParaRPr lang="zh-TW" altLang="en-US" dirty="0">
              <a:latin typeface="微軟正黑體" panose="020B0604030504040204" pitchFamily="34" charset="-120"/>
              <a:ea typeface="微軟正黑體" panose="020B0604030504040204" pitchFamily="34" charset="-120"/>
            </a:endParaRPr>
          </a:p>
        </p:txBody>
      </p:sp>
      <p:grpSp>
        <p:nvGrpSpPr>
          <p:cNvPr id="32" name="群組 31"/>
          <p:cNvGrpSpPr/>
          <p:nvPr/>
        </p:nvGrpSpPr>
        <p:grpSpPr>
          <a:xfrm>
            <a:off x="539552" y="1772816"/>
            <a:ext cx="1656184" cy="3096344"/>
            <a:chOff x="753616" y="1412776"/>
            <a:chExt cx="1656184" cy="3096344"/>
          </a:xfrm>
        </p:grpSpPr>
        <p:grpSp>
          <p:nvGrpSpPr>
            <p:cNvPr id="40" name="群組 39"/>
            <p:cNvGrpSpPr/>
            <p:nvPr/>
          </p:nvGrpSpPr>
          <p:grpSpPr>
            <a:xfrm>
              <a:off x="753616" y="1412776"/>
              <a:ext cx="1656184" cy="2952328"/>
              <a:chOff x="251520" y="836712"/>
              <a:chExt cx="1656184" cy="2952328"/>
            </a:xfrm>
          </p:grpSpPr>
          <p:sp>
            <p:nvSpPr>
              <p:cNvPr id="44" name="文字方塊 43"/>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5" name="文字方塊 44"/>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6" name="文字方塊 45"/>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7" name="文字方塊 46"/>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8" name="文字方塊 47"/>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9" name="文字方塊 48"/>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50" name="文字方塊 49"/>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1" name="群組 50"/>
              <p:cNvGrpSpPr/>
              <p:nvPr/>
            </p:nvGrpSpPr>
            <p:grpSpPr>
              <a:xfrm>
                <a:off x="251520" y="990600"/>
                <a:ext cx="288032" cy="2798440"/>
                <a:chOff x="251520" y="990600"/>
                <a:chExt cx="288032" cy="2798440"/>
              </a:xfrm>
            </p:grpSpPr>
            <p:grpSp>
              <p:nvGrpSpPr>
                <p:cNvPr id="52" name="群組 51"/>
                <p:cNvGrpSpPr/>
                <p:nvPr/>
              </p:nvGrpSpPr>
              <p:grpSpPr>
                <a:xfrm>
                  <a:off x="251520" y="990600"/>
                  <a:ext cx="72008" cy="2798440"/>
                  <a:chOff x="251520" y="990600"/>
                  <a:chExt cx="72008" cy="2798440"/>
                </a:xfrm>
              </p:grpSpPr>
              <p:cxnSp>
                <p:nvCxnSpPr>
                  <p:cNvPr id="58" name="直線接點 57"/>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a:endCxn id="47"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51520" y="2014101"/>
                  <a:ext cx="288032" cy="1054860"/>
                  <a:chOff x="251520" y="2014101"/>
                  <a:chExt cx="288032" cy="1054860"/>
                </a:xfrm>
              </p:grpSpPr>
              <p:cxnSp>
                <p:nvCxnSpPr>
                  <p:cNvPr id="54" name="直線接點 53"/>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2" name="直線接點 4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pic>
        <p:nvPicPr>
          <p:cNvPr id="1026" name="Picture 2" descr="C:\Users\Jiluen\Desktop\db1\d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0472" y="1772816"/>
            <a:ext cx="6480000" cy="391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93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369332"/>
          </a:xfrm>
          <a:prstGeom prst="rect">
            <a:avLst/>
          </a:prstGeom>
          <a:noFill/>
        </p:spPr>
        <p:txBody>
          <a:bodyPr wrap="square" rtlCol="0">
            <a:spAutoFit/>
          </a:bodyPr>
          <a:lstStyle/>
          <a:p>
            <a:pPr algn="ctr"/>
            <a:r>
              <a:rPr lang="en-US" altLang="zh-TW" dirty="0">
                <a:solidFill>
                  <a:srgbClr val="92D050"/>
                </a:solidFill>
                <a:latin typeface="微軟正黑體" panose="020B0604030504040204" pitchFamily="34" charset="-120"/>
                <a:ea typeface="微軟正黑體" panose="020B0604030504040204" pitchFamily="34" charset="-120"/>
              </a:rPr>
              <a:t>Android</a:t>
            </a:r>
            <a:r>
              <a:rPr lang="zh-TW" altLang="en-US" dirty="0">
                <a:solidFill>
                  <a:srgbClr val="92D050"/>
                </a:solidFill>
                <a:latin typeface="微軟正黑體" panose="020B0604030504040204" pitchFamily="34" charset="-120"/>
                <a:ea typeface="微軟正黑體" panose="020B0604030504040204" pitchFamily="34" charset="-120"/>
              </a:rPr>
              <a:t>平台</a:t>
            </a:r>
            <a:r>
              <a:rPr lang="en-US" altLang="zh-TW" dirty="0" smtClean="0">
                <a:solidFill>
                  <a:srgbClr val="92D050"/>
                </a:solidFill>
                <a:latin typeface="微軟正黑體" panose="020B0604030504040204" pitchFamily="34" charset="-120"/>
                <a:ea typeface="微軟正黑體" panose="020B0604030504040204" pitchFamily="34" charset="-120"/>
              </a:rPr>
              <a:t>App</a:t>
            </a:r>
            <a:r>
              <a:rPr lang="zh-TW" altLang="en-US" dirty="0" smtClean="0">
                <a:solidFill>
                  <a:srgbClr val="92D050"/>
                </a:solidFill>
                <a:latin typeface="微軟正黑體" panose="020B0604030504040204" pitchFamily="34" charset="-120"/>
                <a:ea typeface="微軟正黑體" panose="020B0604030504040204" pitchFamily="34" charset="-120"/>
              </a:rPr>
              <a:t>程式撰寫</a:t>
            </a:r>
            <a:endParaRPr lang="zh-TW" altLang="en-US" dirty="0">
              <a:solidFill>
                <a:srgbClr val="92D050"/>
              </a:solidFill>
              <a:latin typeface="微軟正黑體" panose="020B0604030504040204" pitchFamily="34" charset="-120"/>
              <a:ea typeface="微軟正黑體" panose="020B0604030504040204" pitchFamily="34" charset="-120"/>
            </a:endParaRPr>
          </a:p>
        </p:txBody>
      </p:sp>
      <p:pic>
        <p:nvPicPr>
          <p:cNvPr id="6146" name="Picture 2" descr="圖片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626331"/>
            <a:ext cx="4971021" cy="4971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群組 28"/>
          <p:cNvGrpSpPr/>
          <p:nvPr/>
        </p:nvGrpSpPr>
        <p:grpSpPr>
          <a:xfrm>
            <a:off x="539552" y="1772816"/>
            <a:ext cx="1656184" cy="3096344"/>
            <a:chOff x="753616" y="1412776"/>
            <a:chExt cx="1656184" cy="3096344"/>
          </a:xfrm>
        </p:grpSpPr>
        <p:grpSp>
          <p:nvGrpSpPr>
            <p:cNvPr id="30" name="群組 29"/>
            <p:cNvGrpSpPr/>
            <p:nvPr/>
          </p:nvGrpSpPr>
          <p:grpSpPr>
            <a:xfrm>
              <a:off x="753616" y="1412776"/>
              <a:ext cx="1656184" cy="2952328"/>
              <a:chOff x="251520" y="836712"/>
              <a:chExt cx="1656184" cy="2952328"/>
            </a:xfrm>
          </p:grpSpPr>
          <p:sp>
            <p:nvSpPr>
              <p:cNvPr id="40" name="文字方塊 39"/>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1" name="文字方塊 40"/>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2" name="文字方塊 41"/>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3" name="文字方塊 42"/>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4" name="文字方塊 43"/>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5" name="文字方塊 44"/>
              <p:cNvSpPr txBox="1"/>
              <p:nvPr/>
            </p:nvSpPr>
            <p:spPr>
              <a:xfrm>
                <a:off x="540634" y="2522513"/>
                <a:ext cx="1367070" cy="461665"/>
              </a:xfrm>
              <a:prstGeom prst="rect">
                <a:avLst/>
              </a:prstGeom>
              <a:noFill/>
            </p:spPr>
            <p:txBody>
              <a:bodyPr wrap="square" rtlCol="0">
                <a:spAutoFit/>
              </a:bodyPr>
              <a:lstStyle/>
              <a:p>
                <a:r>
                  <a:rPr lang="en-US" altLang="zh-TW" sz="1200" dirty="0" smtClean="0">
                    <a:solidFill>
                      <a:srgbClr val="92D050"/>
                    </a:solidFill>
                  </a:rPr>
                  <a:t>Android</a:t>
                </a:r>
                <a:r>
                  <a:rPr lang="zh-TW" altLang="en-US" sz="1200" dirty="0" smtClean="0">
                    <a:solidFill>
                      <a:srgbClr val="92D050"/>
                    </a:solidFill>
                  </a:rPr>
                  <a:t>平台</a:t>
                </a:r>
                <a:r>
                  <a:rPr lang="en-US" altLang="zh-TW" sz="1200" dirty="0" smtClean="0">
                    <a:solidFill>
                      <a:srgbClr val="92D050"/>
                    </a:solidFill>
                  </a:rPr>
                  <a:t>App</a:t>
                </a:r>
              </a:p>
              <a:p>
                <a:r>
                  <a:rPr lang="zh-TW" altLang="en-US" sz="1200" dirty="0" smtClean="0">
                    <a:solidFill>
                      <a:srgbClr val="92D050"/>
                    </a:solidFill>
                  </a:rPr>
                  <a:t>程式撰寫</a:t>
                </a:r>
                <a:endParaRPr lang="zh-TW" altLang="en-US" sz="1200" dirty="0">
                  <a:solidFill>
                    <a:srgbClr val="92D050"/>
                  </a:solidFill>
                </a:endParaRPr>
              </a:p>
            </p:txBody>
          </p:sp>
          <p:sp>
            <p:nvSpPr>
              <p:cNvPr id="46" name="文字方塊 45"/>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7" name="群組 46"/>
              <p:cNvGrpSpPr/>
              <p:nvPr/>
            </p:nvGrpSpPr>
            <p:grpSpPr>
              <a:xfrm>
                <a:off x="251520" y="990600"/>
                <a:ext cx="288032" cy="2798440"/>
                <a:chOff x="251520" y="990600"/>
                <a:chExt cx="288032" cy="2798440"/>
              </a:xfrm>
            </p:grpSpPr>
            <p:grpSp>
              <p:nvGrpSpPr>
                <p:cNvPr id="48" name="群組 47"/>
                <p:cNvGrpSpPr/>
                <p:nvPr/>
              </p:nvGrpSpPr>
              <p:grpSpPr>
                <a:xfrm>
                  <a:off x="251520" y="990600"/>
                  <a:ext cx="72008" cy="2798440"/>
                  <a:chOff x="251520" y="990600"/>
                  <a:chExt cx="72008" cy="2798440"/>
                </a:xfrm>
              </p:grpSpPr>
              <p:cxnSp>
                <p:nvCxnSpPr>
                  <p:cNvPr id="54" name="直線接點 53"/>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a:endCxn id="43"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 name="群組 48"/>
                <p:cNvGrpSpPr/>
                <p:nvPr/>
              </p:nvGrpSpPr>
              <p:grpSpPr>
                <a:xfrm>
                  <a:off x="251520" y="2014101"/>
                  <a:ext cx="288032" cy="1054860"/>
                  <a:chOff x="251520" y="2014101"/>
                  <a:chExt cx="288032" cy="1054860"/>
                </a:xfrm>
              </p:grpSpPr>
              <p:cxnSp>
                <p:nvCxnSpPr>
                  <p:cNvPr id="50" name="直線接點 49"/>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1" name="直線接點 30"/>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22016656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研究成果</a:t>
            </a:r>
            <a:endParaRPr lang="en-US" altLang="zh-TW" sz="4800" dirty="0"/>
          </a:p>
        </p:txBody>
      </p:sp>
      <p:pic>
        <p:nvPicPr>
          <p:cNvPr id="1026" name="Picture 2" descr="C:\Users\Jiluen\Dropbox\專題\Image\11.23\2014-11-23_16-56-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1011" y="1772816"/>
            <a:ext cx="2694242" cy="47897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Jiluen\Dropbox\專題\Image\11.23\2014-11-23_16-57-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003" y="1773698"/>
            <a:ext cx="2695275" cy="479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Jiluen\Dropbox\專題\Image\11.23\2014-11-23_16-58-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978" y="1773698"/>
            <a:ext cx="2695275" cy="47916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Jiluen\Dropbox\專題\Image\11.23\2014-11-23_16-58-1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234" y="1772816"/>
            <a:ext cx="2695275" cy="479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Jiluen\Dropbox\專題\Image\11.23\2014-11-23_16-58-2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2003" y="1773698"/>
            <a:ext cx="2695275" cy="479160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群組 39"/>
          <p:cNvGrpSpPr/>
          <p:nvPr/>
        </p:nvGrpSpPr>
        <p:grpSpPr>
          <a:xfrm>
            <a:off x="539552" y="1772816"/>
            <a:ext cx="1656184" cy="3096344"/>
            <a:chOff x="753616" y="1412776"/>
            <a:chExt cx="1656184" cy="3096344"/>
          </a:xfrm>
        </p:grpSpPr>
        <p:grpSp>
          <p:nvGrpSpPr>
            <p:cNvPr id="41" name="群組 40"/>
            <p:cNvGrpSpPr/>
            <p:nvPr/>
          </p:nvGrpSpPr>
          <p:grpSpPr>
            <a:xfrm>
              <a:off x="753616" y="1412776"/>
              <a:ext cx="1656184" cy="2952328"/>
              <a:chOff x="251520" y="836712"/>
              <a:chExt cx="1656184" cy="2952328"/>
            </a:xfrm>
          </p:grpSpPr>
          <p:sp>
            <p:nvSpPr>
              <p:cNvPr id="44" name="文字方塊 43"/>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5" name="文字方塊 44"/>
              <p:cNvSpPr txBox="1"/>
              <p:nvPr/>
            </p:nvSpPr>
            <p:spPr>
              <a:xfrm>
                <a:off x="323528" y="1711841"/>
                <a:ext cx="1512168" cy="307777"/>
              </a:xfrm>
              <a:prstGeom prst="rect">
                <a:avLst/>
              </a:prstGeom>
              <a:noFill/>
            </p:spPr>
            <p:txBody>
              <a:bodyPr wrap="square" rtlCol="0">
                <a:spAutoFit/>
              </a:bodyPr>
              <a:lstStyle/>
              <a:p>
                <a:r>
                  <a:rPr lang="zh-TW" altLang="en-US" sz="1400" dirty="0"/>
                  <a:t>研究方法及步驟</a:t>
                </a:r>
              </a:p>
            </p:txBody>
          </p:sp>
          <p:sp>
            <p:nvSpPr>
              <p:cNvPr id="46" name="文字方塊 45"/>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7" name="文字方塊 46"/>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8" name="文字方塊 47"/>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9" name="文字方塊 48"/>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50" name="文字方塊 49"/>
              <p:cNvSpPr txBox="1"/>
              <p:nvPr/>
            </p:nvSpPr>
            <p:spPr>
              <a:xfrm>
                <a:off x="323528" y="2924944"/>
                <a:ext cx="1367070" cy="307777"/>
              </a:xfrm>
              <a:prstGeom prst="rect">
                <a:avLst/>
              </a:prstGeom>
              <a:noFill/>
            </p:spPr>
            <p:txBody>
              <a:bodyPr wrap="square" rtlCol="0">
                <a:spAutoFit/>
              </a:bodyPr>
              <a:lstStyle/>
              <a:p>
                <a:r>
                  <a:rPr lang="zh-TW" altLang="en-US" sz="1400" dirty="0" smtClean="0">
                    <a:solidFill>
                      <a:srgbClr val="FFFF00"/>
                    </a:solidFill>
                  </a:rPr>
                  <a:t>研究成果</a:t>
                </a:r>
                <a:endParaRPr lang="zh-TW" altLang="en-US" sz="1400" dirty="0">
                  <a:solidFill>
                    <a:srgbClr val="FFFF00"/>
                  </a:solidFill>
                </a:endParaRPr>
              </a:p>
            </p:txBody>
          </p:sp>
          <p:grpSp>
            <p:nvGrpSpPr>
              <p:cNvPr id="51" name="群組 50"/>
              <p:cNvGrpSpPr/>
              <p:nvPr/>
            </p:nvGrpSpPr>
            <p:grpSpPr>
              <a:xfrm>
                <a:off x="251520" y="990600"/>
                <a:ext cx="288032" cy="2798440"/>
                <a:chOff x="251520" y="990600"/>
                <a:chExt cx="288032" cy="2798440"/>
              </a:xfrm>
            </p:grpSpPr>
            <p:grpSp>
              <p:nvGrpSpPr>
                <p:cNvPr id="52" name="群組 51"/>
                <p:cNvGrpSpPr/>
                <p:nvPr/>
              </p:nvGrpSpPr>
              <p:grpSpPr>
                <a:xfrm>
                  <a:off x="251520" y="990600"/>
                  <a:ext cx="72008" cy="2798440"/>
                  <a:chOff x="251520" y="990600"/>
                  <a:chExt cx="72008" cy="2798440"/>
                </a:xfrm>
              </p:grpSpPr>
              <p:cxnSp>
                <p:nvCxnSpPr>
                  <p:cNvPr id="58" name="直線接點 57"/>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a:endCxn id="47"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接點 61"/>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51520" y="2014101"/>
                  <a:ext cx="288032" cy="1054860"/>
                  <a:chOff x="251520" y="2014101"/>
                  <a:chExt cx="288032" cy="1054860"/>
                </a:xfrm>
              </p:grpSpPr>
              <p:cxnSp>
                <p:nvCxnSpPr>
                  <p:cNvPr id="54" name="直線接點 53"/>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2" name="直線接點 4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20820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p:cTn id="14" dur="500" fill="hold"/>
                                        <p:tgtEl>
                                          <p:spTgt spid="1028"/>
                                        </p:tgtEl>
                                        <p:attrNameLst>
                                          <p:attrName>ppt_w</p:attrName>
                                        </p:attrNameLst>
                                      </p:cBhvr>
                                      <p:tavLst>
                                        <p:tav tm="0">
                                          <p:val>
                                            <p:fltVal val="0"/>
                                          </p:val>
                                        </p:tav>
                                        <p:tav tm="100000">
                                          <p:val>
                                            <p:strVal val="#ppt_w"/>
                                          </p:val>
                                        </p:tav>
                                      </p:tavLst>
                                    </p:anim>
                                    <p:anim calcmode="lin" valueType="num">
                                      <p:cBhvr>
                                        <p:cTn id="15" dur="500" fill="hold"/>
                                        <p:tgtEl>
                                          <p:spTgt spid="1028"/>
                                        </p:tgtEl>
                                        <p:attrNameLst>
                                          <p:attrName>ppt_h</p:attrName>
                                        </p:attrNameLst>
                                      </p:cBhvr>
                                      <p:tavLst>
                                        <p:tav tm="0">
                                          <p:val>
                                            <p:fltVal val="0"/>
                                          </p:val>
                                        </p:tav>
                                        <p:tav tm="100000">
                                          <p:val>
                                            <p:strVal val="#ppt_h"/>
                                          </p:val>
                                        </p:tav>
                                      </p:tavLst>
                                    </p:anim>
                                    <p:animEffect transition="in" filter="fade">
                                      <p:cBhvr>
                                        <p:cTn id="16" dur="500"/>
                                        <p:tgtEl>
                                          <p:spTgt spid="10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 calcmode="lin" valueType="num">
                                      <p:cBhvr>
                                        <p:cTn id="21" dur="500" fill="hold"/>
                                        <p:tgtEl>
                                          <p:spTgt spid="1029"/>
                                        </p:tgtEl>
                                        <p:attrNameLst>
                                          <p:attrName>ppt_w</p:attrName>
                                        </p:attrNameLst>
                                      </p:cBhvr>
                                      <p:tavLst>
                                        <p:tav tm="0">
                                          <p:val>
                                            <p:fltVal val="0"/>
                                          </p:val>
                                        </p:tav>
                                        <p:tav tm="100000">
                                          <p:val>
                                            <p:strVal val="#ppt_w"/>
                                          </p:val>
                                        </p:tav>
                                      </p:tavLst>
                                    </p:anim>
                                    <p:anim calcmode="lin" valueType="num">
                                      <p:cBhvr>
                                        <p:cTn id="22" dur="500" fill="hold"/>
                                        <p:tgtEl>
                                          <p:spTgt spid="1029"/>
                                        </p:tgtEl>
                                        <p:attrNameLst>
                                          <p:attrName>ppt_h</p:attrName>
                                        </p:attrNameLst>
                                      </p:cBhvr>
                                      <p:tavLst>
                                        <p:tav tm="0">
                                          <p:val>
                                            <p:fltVal val="0"/>
                                          </p:val>
                                        </p:tav>
                                        <p:tav tm="100000">
                                          <p:val>
                                            <p:strVal val="#ppt_h"/>
                                          </p:val>
                                        </p:tav>
                                      </p:tavLst>
                                    </p:anim>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 calcmode="lin" valueType="num">
                                      <p:cBhvr>
                                        <p:cTn id="28" dur="500" fill="hold"/>
                                        <p:tgtEl>
                                          <p:spTgt spid="1030"/>
                                        </p:tgtEl>
                                        <p:attrNameLst>
                                          <p:attrName>ppt_w</p:attrName>
                                        </p:attrNameLst>
                                      </p:cBhvr>
                                      <p:tavLst>
                                        <p:tav tm="0">
                                          <p:val>
                                            <p:fltVal val="0"/>
                                          </p:val>
                                        </p:tav>
                                        <p:tav tm="100000">
                                          <p:val>
                                            <p:strVal val="#ppt_w"/>
                                          </p:val>
                                        </p:tav>
                                      </p:tavLst>
                                    </p:anim>
                                    <p:anim calcmode="lin" valueType="num">
                                      <p:cBhvr>
                                        <p:cTn id="29" dur="500" fill="hold"/>
                                        <p:tgtEl>
                                          <p:spTgt spid="1030"/>
                                        </p:tgtEl>
                                        <p:attrNameLst>
                                          <p:attrName>ppt_h</p:attrName>
                                        </p:attrNameLst>
                                      </p:cBhvr>
                                      <p:tavLst>
                                        <p:tav tm="0">
                                          <p:val>
                                            <p:fltVal val="0"/>
                                          </p:val>
                                        </p:tav>
                                        <p:tav tm="100000">
                                          <p:val>
                                            <p:strVal val="#ppt_h"/>
                                          </p:val>
                                        </p:tav>
                                      </p:tavLst>
                                    </p:anim>
                                    <p:animEffect transition="in" filter="fade">
                                      <p:cBhvr>
                                        <p:cTn id="3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結論</a:t>
            </a:r>
          </a:p>
        </p:txBody>
      </p:sp>
      <p:sp>
        <p:nvSpPr>
          <p:cNvPr id="38" name="文字方塊 37"/>
          <p:cNvSpPr txBox="1"/>
          <p:nvPr/>
        </p:nvSpPr>
        <p:spPr>
          <a:xfrm>
            <a:off x="2625824" y="1967929"/>
            <a:ext cx="5544616" cy="1754326"/>
          </a:xfrm>
          <a:prstGeom prst="rect">
            <a:avLst/>
          </a:prstGeom>
          <a:noFill/>
        </p:spPr>
        <p:txBody>
          <a:bodyPr wrap="square" rtlCol="0">
            <a:spAutoFit/>
          </a:bodyPr>
          <a:lstStyle/>
          <a:p>
            <a:pPr>
              <a:lnSpc>
                <a:spcPct val="150000"/>
              </a:lnSpc>
            </a:pP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zh-TW" altLang="zh-TW" dirty="0" smtClean="0">
                <a:latin typeface="微軟正黑體" panose="020B0604030504040204" pitchFamily="34" charset="-120"/>
                <a:ea typeface="微軟正黑體" panose="020B0604030504040204" pitchFamily="34" charset="-120"/>
              </a:rPr>
              <a:t>我們</a:t>
            </a:r>
            <a:r>
              <a:rPr lang="zh-TW" altLang="zh-TW" dirty="0">
                <a:latin typeface="微軟正黑體" panose="020B0604030504040204" pitchFamily="34" charset="-120"/>
                <a:ea typeface="微軟正黑體" panose="020B0604030504040204" pitchFamily="34" charset="-120"/>
              </a:rPr>
              <a:t>設計出</a:t>
            </a:r>
            <a:r>
              <a:rPr lang="zh-TW" altLang="zh-TW" dirty="0" smtClean="0">
                <a:latin typeface="微軟正黑體" panose="020B0604030504040204" pitchFamily="34" charset="-120"/>
                <a:ea typeface="微軟正黑體" panose="020B0604030504040204" pitchFamily="34" charset="-120"/>
              </a:rPr>
              <a:t>一套</a:t>
            </a:r>
            <a:r>
              <a:rPr lang="zh-TW" altLang="en-US" dirty="0">
                <a:latin typeface="微軟正黑體" panose="020B0604030504040204" pitchFamily="34" charset="-120"/>
                <a:ea typeface="微軟正黑體" panose="020B0604030504040204" pitchFamily="34" charset="-120"/>
              </a:rPr>
              <a:t>簡單</a:t>
            </a:r>
            <a:r>
              <a:rPr lang="zh-TW" altLang="en-US" dirty="0" smtClean="0">
                <a:latin typeface="微軟正黑體" panose="020B0604030504040204" pitchFamily="34" charset="-120"/>
                <a:ea typeface="微軟正黑體" panose="020B0604030504040204" pitchFamily="34" charset="-120"/>
              </a:rPr>
              <a:t>方便的</a:t>
            </a:r>
            <a:r>
              <a:rPr lang="en-US" altLang="zh-TW" dirty="0" smtClean="0">
                <a:latin typeface="微軟正黑體" panose="020B0604030504040204" pitchFamily="34" charset="-120"/>
                <a:ea typeface="微軟正黑體" panose="020B0604030504040204" pitchFamily="34" charset="-120"/>
              </a:rPr>
              <a:t>APP</a:t>
            </a:r>
            <a:r>
              <a:rPr lang="zh-TW" altLang="zh-TW" dirty="0" smtClean="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雖然</a:t>
            </a:r>
            <a:r>
              <a:rPr lang="zh-TW" altLang="en-US" dirty="0" smtClean="0">
                <a:latin typeface="微軟正黑體" panose="020B0604030504040204" pitchFamily="34" charset="-120"/>
                <a:ea typeface="微軟正黑體" panose="020B0604030504040204" pitchFamily="34" charset="-120"/>
              </a:rPr>
              <a:t>不能</a:t>
            </a:r>
            <a:r>
              <a:rPr lang="zh-TW" altLang="en-US" dirty="0">
                <a:latin typeface="微軟正黑體" panose="020B0604030504040204" pitchFamily="34" charset="-120"/>
                <a:ea typeface="微軟正黑體" panose="020B0604030504040204" pitchFamily="34" charset="-120"/>
              </a:rPr>
              <a:t>跟專業</a:t>
            </a:r>
            <a:r>
              <a:rPr lang="zh-TW" altLang="en-US" dirty="0" smtClean="0">
                <a:latin typeface="微軟正黑體" panose="020B0604030504040204" pitchFamily="34" charset="-120"/>
                <a:ea typeface="微軟正黑體" panose="020B0604030504040204" pitchFamily="34" charset="-120"/>
              </a:rPr>
              <a:t>儀器一樣準確，但</a:t>
            </a:r>
            <a:r>
              <a:rPr lang="zh-TW" altLang="zh-TW" dirty="0" smtClean="0">
                <a:latin typeface="微軟正黑體" panose="020B0604030504040204" pitchFamily="34" charset="-120"/>
                <a:ea typeface="微軟正黑體" panose="020B0604030504040204" pitchFamily="34" charset="-120"/>
              </a:rPr>
              <a:t>可以</a:t>
            </a:r>
            <a:r>
              <a:rPr lang="zh-TW" altLang="zh-TW" dirty="0">
                <a:latin typeface="微軟正黑體" panose="020B0604030504040204" pitchFamily="34" charset="-120"/>
                <a:ea typeface="微軟正黑體" panose="020B0604030504040204" pitchFamily="34" charset="-120"/>
              </a:rPr>
              <a:t>讓現代人在忙碌的生活中，在不需要額外購買任何器材的情況下</a:t>
            </a:r>
            <a:r>
              <a:rPr lang="zh-TW"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隨時可進行心跳測量與紀錄。</a:t>
            </a:r>
            <a:endParaRPr lang="en-US" altLang="zh-TW" dirty="0" smtClean="0">
              <a:latin typeface="微軟正黑體" panose="020B0604030504040204" pitchFamily="34" charset="-120"/>
              <a:ea typeface="微軟正黑體" panose="020B0604030504040204" pitchFamily="34" charset="-120"/>
            </a:endParaRPr>
          </a:p>
        </p:txBody>
      </p:sp>
      <p:grpSp>
        <p:nvGrpSpPr>
          <p:cNvPr id="74" name="群組 73"/>
          <p:cNvGrpSpPr/>
          <p:nvPr/>
        </p:nvGrpSpPr>
        <p:grpSpPr>
          <a:xfrm>
            <a:off x="539552" y="1772816"/>
            <a:ext cx="1656184" cy="3096344"/>
            <a:chOff x="753616" y="1412776"/>
            <a:chExt cx="1656184" cy="3096344"/>
          </a:xfrm>
        </p:grpSpPr>
        <p:grpSp>
          <p:nvGrpSpPr>
            <p:cNvPr id="75" name="群組 74"/>
            <p:cNvGrpSpPr/>
            <p:nvPr/>
          </p:nvGrpSpPr>
          <p:grpSpPr>
            <a:xfrm>
              <a:off x="753616" y="1412776"/>
              <a:ext cx="1656184" cy="2952328"/>
              <a:chOff x="251520" y="836712"/>
              <a:chExt cx="1656184" cy="2952328"/>
            </a:xfrm>
          </p:grpSpPr>
          <p:sp>
            <p:nvSpPr>
              <p:cNvPr id="78" name="文字方塊 77"/>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79" name="文字方塊 78"/>
              <p:cNvSpPr txBox="1"/>
              <p:nvPr/>
            </p:nvSpPr>
            <p:spPr>
              <a:xfrm>
                <a:off x="323528" y="1711841"/>
                <a:ext cx="1512168" cy="307777"/>
              </a:xfrm>
              <a:prstGeom prst="rect">
                <a:avLst/>
              </a:prstGeom>
              <a:noFill/>
            </p:spPr>
            <p:txBody>
              <a:bodyPr wrap="square" rtlCol="0">
                <a:spAutoFit/>
              </a:bodyPr>
              <a:lstStyle/>
              <a:p>
                <a:r>
                  <a:rPr lang="zh-TW" altLang="en-US" sz="1400" dirty="0"/>
                  <a:t>研究方法及步驟</a:t>
                </a:r>
              </a:p>
            </p:txBody>
          </p:sp>
          <p:sp>
            <p:nvSpPr>
              <p:cNvPr id="80" name="文字方塊 79"/>
              <p:cNvSpPr txBox="1"/>
              <p:nvPr/>
            </p:nvSpPr>
            <p:spPr>
              <a:xfrm>
                <a:off x="323528" y="3284984"/>
                <a:ext cx="1511086" cy="307777"/>
              </a:xfrm>
              <a:prstGeom prst="rect">
                <a:avLst/>
              </a:prstGeom>
              <a:noFill/>
            </p:spPr>
            <p:txBody>
              <a:bodyPr wrap="square" rtlCol="0">
                <a:spAutoFit/>
              </a:bodyPr>
              <a:lstStyle/>
              <a:p>
                <a:r>
                  <a:rPr lang="zh-TW" altLang="en-US" sz="1400" dirty="0" smtClean="0">
                    <a:solidFill>
                      <a:srgbClr val="FFFF00"/>
                    </a:solidFill>
                  </a:rPr>
                  <a:t>結論</a:t>
                </a:r>
                <a:endParaRPr lang="zh-TW" altLang="en-US" sz="1400" dirty="0">
                  <a:solidFill>
                    <a:srgbClr val="FFFF00"/>
                  </a:solidFill>
                </a:endParaRPr>
              </a:p>
            </p:txBody>
          </p:sp>
          <p:sp>
            <p:nvSpPr>
              <p:cNvPr id="81" name="文字方塊 80"/>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82" name="文字方塊 81"/>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83" name="文字方塊 82"/>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84" name="文字方塊 83"/>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85" name="群組 84"/>
              <p:cNvGrpSpPr/>
              <p:nvPr/>
            </p:nvGrpSpPr>
            <p:grpSpPr>
              <a:xfrm>
                <a:off x="251520" y="990600"/>
                <a:ext cx="288032" cy="2798440"/>
                <a:chOff x="251520" y="990600"/>
                <a:chExt cx="288032" cy="2798440"/>
              </a:xfrm>
            </p:grpSpPr>
            <p:grpSp>
              <p:nvGrpSpPr>
                <p:cNvPr id="86" name="群組 85"/>
                <p:cNvGrpSpPr/>
                <p:nvPr/>
              </p:nvGrpSpPr>
              <p:grpSpPr>
                <a:xfrm>
                  <a:off x="251520" y="990600"/>
                  <a:ext cx="72008" cy="2798440"/>
                  <a:chOff x="251520" y="990600"/>
                  <a:chExt cx="72008" cy="2798440"/>
                </a:xfrm>
              </p:grpSpPr>
              <p:cxnSp>
                <p:nvCxnSpPr>
                  <p:cNvPr id="92" name="直線接點 91"/>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線接點 92"/>
                  <p:cNvCxnSpPr>
                    <a:endCxn id="81"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線接點 93"/>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線接點 94"/>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群組 86"/>
                <p:cNvGrpSpPr/>
                <p:nvPr/>
              </p:nvGrpSpPr>
              <p:grpSpPr>
                <a:xfrm>
                  <a:off x="251520" y="2014101"/>
                  <a:ext cx="288032" cy="1054860"/>
                  <a:chOff x="251520" y="2014101"/>
                  <a:chExt cx="288032" cy="1054860"/>
                </a:xfrm>
              </p:grpSpPr>
              <p:cxnSp>
                <p:nvCxnSpPr>
                  <p:cNvPr id="88" name="直線接點 87"/>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線接點 90"/>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76" name="直線接點 75"/>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3450604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smtClean="0"/>
              <a:t>前言</a:t>
            </a:r>
            <a:endParaRPr lang="zh-TW" altLang="en-US" sz="4800" dirty="0"/>
          </a:p>
        </p:txBody>
      </p:sp>
      <p:sp>
        <p:nvSpPr>
          <p:cNvPr id="38" name="文字方塊 37"/>
          <p:cNvSpPr txBox="1"/>
          <p:nvPr/>
        </p:nvSpPr>
        <p:spPr>
          <a:xfrm>
            <a:off x="2625824" y="1967929"/>
            <a:ext cx="5544616" cy="2708434"/>
          </a:xfrm>
          <a:prstGeom prst="rect">
            <a:avLst/>
          </a:prstGeom>
          <a:noFill/>
        </p:spPr>
        <p:txBody>
          <a:bodyPr wrap="square" rtlCol="0">
            <a:spAutoFit/>
          </a:bodyPr>
          <a:lstStyle/>
          <a:p>
            <a:r>
              <a:rPr lang="zh-TW" altLang="en-US" sz="2000" dirty="0"/>
              <a:t>　</a:t>
            </a:r>
            <a:r>
              <a:rPr lang="zh-TW" altLang="en-US" sz="2000" dirty="0" smtClean="0"/>
              <a:t>　</a:t>
            </a:r>
            <a:r>
              <a:rPr lang="en-US" altLang="zh-TW" sz="2000" dirty="0" smtClean="0"/>
              <a:t>1</a:t>
            </a:r>
            <a:r>
              <a:rPr lang="zh-TW" altLang="en-US" sz="2000" dirty="0" smtClean="0"/>
              <a:t>、智慧型</a:t>
            </a:r>
            <a:r>
              <a:rPr lang="zh-TW" altLang="en-US" sz="2000" dirty="0"/>
              <a:t>手機普及率</a:t>
            </a:r>
            <a:r>
              <a:rPr lang="zh-TW" altLang="en-US" sz="2000" dirty="0" smtClean="0"/>
              <a:t>升高</a:t>
            </a:r>
            <a:endParaRPr lang="en-US" altLang="zh-TW" sz="2000" dirty="0" smtClean="0"/>
          </a:p>
          <a:p>
            <a:r>
              <a:rPr lang="zh-TW" altLang="en-US" sz="2000" dirty="0" smtClean="0"/>
              <a:t>　　</a:t>
            </a:r>
            <a:r>
              <a:rPr lang="en-US" altLang="zh-TW" sz="2000" dirty="0" smtClean="0"/>
              <a:t>2</a:t>
            </a:r>
            <a:r>
              <a:rPr lang="zh-TW" altLang="en-US" sz="2000" dirty="0" smtClean="0"/>
              <a:t>、心臟</a:t>
            </a:r>
            <a:r>
              <a:rPr lang="zh-TW" altLang="en-US" sz="2000" dirty="0"/>
              <a:t>、心血管等</a:t>
            </a:r>
            <a:r>
              <a:rPr lang="zh-TW" altLang="en-US" sz="2000" dirty="0" smtClean="0"/>
              <a:t>疾病</a:t>
            </a:r>
            <a:r>
              <a:rPr lang="zh-TW" altLang="en-US" sz="2000" dirty="0"/>
              <a:t>罹患率提高</a:t>
            </a:r>
            <a:endParaRPr lang="en-US" altLang="zh-TW" sz="2000" dirty="0" smtClean="0"/>
          </a:p>
          <a:p>
            <a:r>
              <a:rPr lang="zh-TW" altLang="en-US" dirty="0"/>
              <a:t>　</a:t>
            </a:r>
            <a:r>
              <a:rPr lang="zh-TW" altLang="en-US" dirty="0" smtClean="0"/>
              <a:t>　</a:t>
            </a:r>
            <a:endParaRPr lang="en-US" altLang="zh-TW" dirty="0" smtClean="0"/>
          </a:p>
          <a:p>
            <a:r>
              <a:rPr lang="zh-TW" altLang="en-US" dirty="0" smtClean="0"/>
              <a:t>　　我們考慮到上述兩點，決定著手</a:t>
            </a:r>
            <a:r>
              <a:rPr lang="zh-TW" altLang="en-US" dirty="0"/>
              <a:t>研發</a:t>
            </a:r>
            <a:r>
              <a:rPr lang="zh-TW" altLang="en-US" dirty="0" smtClean="0"/>
              <a:t>一套</a:t>
            </a:r>
            <a:r>
              <a:rPr lang="en-US" altLang="zh-TW" dirty="0" smtClean="0"/>
              <a:t>App</a:t>
            </a:r>
            <a:r>
              <a:rPr lang="zh-TW" altLang="en-US" dirty="0" smtClean="0"/>
              <a:t>。這套</a:t>
            </a:r>
            <a:r>
              <a:rPr lang="en-US" altLang="zh-TW" dirty="0" smtClean="0"/>
              <a:t>App</a:t>
            </a:r>
            <a:r>
              <a:rPr lang="zh-TW" altLang="en-US" dirty="0" smtClean="0"/>
              <a:t>可以</a:t>
            </a:r>
            <a:r>
              <a:rPr lang="zh-TW" altLang="en-US" dirty="0"/>
              <a:t>針對</a:t>
            </a:r>
            <a:r>
              <a:rPr lang="zh-TW" altLang="en-US" sz="2000" b="1" dirty="0">
                <a:solidFill>
                  <a:srgbClr val="FF0000"/>
                </a:solidFill>
              </a:rPr>
              <a:t>人體較易透光的部位</a:t>
            </a:r>
            <a:r>
              <a:rPr lang="zh-TW" altLang="en-US" sz="2000" b="1" dirty="0" smtClean="0">
                <a:solidFill>
                  <a:srgbClr val="FF0000"/>
                </a:solidFill>
              </a:rPr>
              <a:t>使用</a:t>
            </a:r>
            <a:r>
              <a:rPr lang="zh-TW" altLang="en-US" sz="2000" b="1" dirty="0">
                <a:solidFill>
                  <a:srgbClr val="FF0000"/>
                </a:solidFill>
              </a:rPr>
              <a:t>照相功能擷取影像</a:t>
            </a:r>
            <a:r>
              <a:rPr lang="zh-TW" altLang="en-US" dirty="0" smtClean="0"/>
              <a:t>，並</a:t>
            </a:r>
            <a:r>
              <a:rPr lang="zh-TW" altLang="en-US" dirty="0"/>
              <a:t>分析影像的</a:t>
            </a:r>
            <a:r>
              <a:rPr lang="zh-TW" altLang="en-US" dirty="0" smtClean="0"/>
              <a:t>變化。在</a:t>
            </a:r>
            <a:r>
              <a:rPr lang="zh-TW" altLang="en-US" dirty="0"/>
              <a:t>不需任何外加設備的情況下，進而得知使用者的心跳數與心跳變化率。</a:t>
            </a:r>
          </a:p>
          <a:p>
            <a:endParaRPr lang="zh-TW" altLang="en-US" dirty="0"/>
          </a:p>
        </p:txBody>
      </p:sp>
      <p:grpSp>
        <p:nvGrpSpPr>
          <p:cNvPr id="59" name="群組 58"/>
          <p:cNvGrpSpPr/>
          <p:nvPr/>
        </p:nvGrpSpPr>
        <p:grpSpPr>
          <a:xfrm>
            <a:off x="539552" y="1772816"/>
            <a:ext cx="1656184" cy="3096344"/>
            <a:chOff x="753616" y="1412776"/>
            <a:chExt cx="1656184" cy="3096344"/>
          </a:xfrm>
        </p:grpSpPr>
        <p:grpSp>
          <p:nvGrpSpPr>
            <p:cNvPr id="60" name="群組 59"/>
            <p:cNvGrpSpPr/>
            <p:nvPr/>
          </p:nvGrpSpPr>
          <p:grpSpPr>
            <a:xfrm>
              <a:off x="753616" y="1412776"/>
              <a:ext cx="1656184" cy="2952328"/>
              <a:chOff x="251520" y="836712"/>
              <a:chExt cx="1656184" cy="2952328"/>
            </a:xfrm>
          </p:grpSpPr>
          <p:sp>
            <p:nvSpPr>
              <p:cNvPr id="63" name="文字方塊 62"/>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64" name="文字方塊 63"/>
              <p:cNvSpPr txBox="1"/>
              <p:nvPr/>
            </p:nvSpPr>
            <p:spPr>
              <a:xfrm>
                <a:off x="323528" y="1711841"/>
                <a:ext cx="1512168" cy="307777"/>
              </a:xfrm>
              <a:prstGeom prst="rect">
                <a:avLst/>
              </a:prstGeom>
              <a:noFill/>
            </p:spPr>
            <p:txBody>
              <a:bodyPr wrap="square" rtlCol="0">
                <a:spAutoFit/>
              </a:bodyPr>
              <a:lstStyle/>
              <a:p>
                <a:r>
                  <a:rPr lang="zh-TW" altLang="en-US" sz="1400" dirty="0"/>
                  <a:t>研究方法及步驟</a:t>
                </a:r>
              </a:p>
            </p:txBody>
          </p:sp>
          <p:sp>
            <p:nvSpPr>
              <p:cNvPr id="65" name="文字方塊 64"/>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66" name="文字方塊 65"/>
              <p:cNvSpPr txBox="1"/>
              <p:nvPr/>
            </p:nvSpPr>
            <p:spPr>
              <a:xfrm>
                <a:off x="323528" y="836712"/>
                <a:ext cx="1368152" cy="307777"/>
              </a:xfrm>
              <a:prstGeom prst="rect">
                <a:avLst/>
              </a:prstGeom>
              <a:noFill/>
            </p:spPr>
            <p:txBody>
              <a:bodyPr wrap="square" rtlCol="0">
                <a:spAutoFit/>
              </a:bodyPr>
              <a:lstStyle/>
              <a:p>
                <a:r>
                  <a:rPr lang="zh-TW" altLang="en-US" sz="1400" dirty="0">
                    <a:solidFill>
                      <a:srgbClr val="FFFF00"/>
                    </a:solidFill>
                  </a:rPr>
                  <a:t>前言</a:t>
                </a:r>
              </a:p>
            </p:txBody>
          </p:sp>
          <p:sp>
            <p:nvSpPr>
              <p:cNvPr id="67" name="文字方塊 66"/>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68" name="文字方塊 67"/>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69" name="文字方塊 68"/>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70" name="群組 69"/>
              <p:cNvGrpSpPr/>
              <p:nvPr/>
            </p:nvGrpSpPr>
            <p:grpSpPr>
              <a:xfrm>
                <a:off x="251520" y="990600"/>
                <a:ext cx="288032" cy="2798440"/>
                <a:chOff x="251520" y="990600"/>
                <a:chExt cx="288032" cy="2798440"/>
              </a:xfrm>
            </p:grpSpPr>
            <p:grpSp>
              <p:nvGrpSpPr>
                <p:cNvPr id="71" name="群組 70"/>
                <p:cNvGrpSpPr/>
                <p:nvPr/>
              </p:nvGrpSpPr>
              <p:grpSpPr>
                <a:xfrm>
                  <a:off x="251520" y="990600"/>
                  <a:ext cx="72008" cy="2798440"/>
                  <a:chOff x="251520" y="990600"/>
                  <a:chExt cx="72008" cy="2798440"/>
                </a:xfrm>
              </p:grpSpPr>
              <p:cxnSp>
                <p:nvCxnSpPr>
                  <p:cNvPr id="77" name="直線接點 76"/>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接點 77"/>
                  <p:cNvCxnSpPr>
                    <a:endCxn id="66"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線接點 78"/>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251520" y="2014101"/>
                  <a:ext cx="288032" cy="1054860"/>
                  <a:chOff x="251520" y="2014101"/>
                  <a:chExt cx="288032" cy="1054860"/>
                </a:xfrm>
              </p:grpSpPr>
              <p:cxnSp>
                <p:nvCxnSpPr>
                  <p:cNvPr id="73" name="直線接點 72"/>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接點 75"/>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61" name="直線接點 60"/>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3130367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smtClean="0"/>
              <a:t>未來展望</a:t>
            </a:r>
            <a:endParaRPr lang="zh-TW" altLang="en-US" sz="4800" dirty="0"/>
          </a:p>
        </p:txBody>
      </p:sp>
      <p:sp>
        <p:nvSpPr>
          <p:cNvPr id="38" name="文字方塊 37"/>
          <p:cNvSpPr txBox="1"/>
          <p:nvPr/>
        </p:nvSpPr>
        <p:spPr>
          <a:xfrm>
            <a:off x="2625824" y="1967929"/>
            <a:ext cx="5544616" cy="2169825"/>
          </a:xfrm>
          <a:prstGeom prst="rect">
            <a:avLst/>
          </a:prstGeom>
          <a:noFill/>
        </p:spPr>
        <p:txBody>
          <a:bodyPr wrap="square" rtlCol="0">
            <a:spAutoFit/>
          </a:bodyPr>
          <a:lstStyle/>
          <a:p>
            <a:pPr>
              <a:lnSpc>
                <a:spcPct val="150000"/>
              </a:lnSpc>
            </a:pPr>
            <a:r>
              <a:rPr lang="zh-TW" altLang="en-US" dirty="0" smtClean="0">
                <a:latin typeface="微軟正黑體" panose="020B0604030504040204" pitchFamily="34" charset="-120"/>
                <a:ea typeface="微軟正黑體" panose="020B0604030504040204" pitchFamily="34" charset="-120"/>
              </a:rPr>
              <a:t>　　使用</a:t>
            </a:r>
            <a:r>
              <a:rPr lang="zh-TW" altLang="en-US" dirty="0">
                <a:latin typeface="微軟正黑體" panose="020B0604030504040204" pitchFamily="34" charset="-120"/>
                <a:ea typeface="微軟正黑體" panose="020B0604030504040204" pitchFamily="34" charset="-120"/>
              </a:rPr>
              <a:t>這個演算法時會發現當一開始</a:t>
            </a:r>
            <a:r>
              <a:rPr lang="zh-TW" altLang="en-US" dirty="0" smtClean="0">
                <a:latin typeface="微軟正黑體" panose="020B0604030504040204" pitchFamily="34" charset="-120"/>
                <a:ea typeface="微軟正黑體" panose="020B0604030504040204" pitchFamily="34" charset="-120"/>
              </a:rPr>
              <a:t>測量到的值比較不精確，原因可能是一開始手機沒拿穩或手指沒放好，造成值較不</a:t>
            </a:r>
            <a:r>
              <a:rPr lang="zh-TW" altLang="en-US" dirty="0">
                <a:latin typeface="微軟正黑體" panose="020B0604030504040204" pitchFamily="34" charset="-120"/>
                <a:ea typeface="微軟正黑體" panose="020B0604030504040204" pitchFamily="34" charset="-120"/>
              </a:rPr>
              <a:t>準確。因此我們未來除了使用這個演算法之外，還會將相關係數的</a:t>
            </a:r>
            <a:r>
              <a:rPr lang="zh-TW" altLang="en-US" dirty="0" smtClean="0">
                <a:latin typeface="微軟正黑體" panose="020B0604030504040204" pitchFamily="34" charset="-120"/>
                <a:ea typeface="微軟正黑體" panose="020B0604030504040204" pitchFamily="34" charset="-120"/>
              </a:rPr>
              <a:t>演算法來判定心跳，</a:t>
            </a:r>
            <a:r>
              <a:rPr lang="zh-TW" altLang="en-US" dirty="0">
                <a:latin typeface="微軟正黑體" panose="020B0604030504040204" pitchFamily="34" charset="-120"/>
                <a:ea typeface="微軟正黑體" panose="020B0604030504040204" pitchFamily="34" charset="-120"/>
              </a:rPr>
              <a:t>使得心跳更精確。</a:t>
            </a:r>
          </a:p>
        </p:txBody>
      </p:sp>
      <p:grpSp>
        <p:nvGrpSpPr>
          <p:cNvPr id="27" name="群組 26"/>
          <p:cNvGrpSpPr/>
          <p:nvPr/>
        </p:nvGrpSpPr>
        <p:grpSpPr>
          <a:xfrm>
            <a:off x="539552" y="1772816"/>
            <a:ext cx="1656184" cy="3096344"/>
            <a:chOff x="753616" y="1412776"/>
            <a:chExt cx="1656184" cy="3096344"/>
          </a:xfrm>
        </p:grpSpPr>
        <p:grpSp>
          <p:nvGrpSpPr>
            <p:cNvPr id="28" name="群組 27"/>
            <p:cNvGrpSpPr/>
            <p:nvPr/>
          </p:nvGrpSpPr>
          <p:grpSpPr>
            <a:xfrm>
              <a:off x="753616" y="1412776"/>
              <a:ext cx="1656184" cy="2952328"/>
              <a:chOff x="251520" y="836712"/>
              <a:chExt cx="1656184" cy="2952328"/>
            </a:xfrm>
          </p:grpSpPr>
          <p:sp>
            <p:nvSpPr>
              <p:cNvPr id="31" name="文字方塊 30"/>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32" name="文字方塊 31"/>
              <p:cNvSpPr txBox="1"/>
              <p:nvPr/>
            </p:nvSpPr>
            <p:spPr>
              <a:xfrm>
                <a:off x="323528" y="1711841"/>
                <a:ext cx="1512168" cy="307777"/>
              </a:xfrm>
              <a:prstGeom prst="rect">
                <a:avLst/>
              </a:prstGeom>
              <a:noFill/>
            </p:spPr>
            <p:txBody>
              <a:bodyPr wrap="square" rtlCol="0">
                <a:spAutoFit/>
              </a:bodyPr>
              <a:lstStyle/>
              <a:p>
                <a:r>
                  <a:rPr lang="zh-TW" altLang="en-US" sz="1400" dirty="0"/>
                  <a:t>研究方法及步驟</a:t>
                </a:r>
              </a:p>
            </p:txBody>
          </p:sp>
          <p:sp>
            <p:nvSpPr>
              <p:cNvPr id="33" name="文字方塊 32"/>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34" name="文字方塊 33"/>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35" name="文字方塊 34"/>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36" name="文字方塊 35"/>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61" name="文字方塊 60"/>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62" name="群組 61"/>
              <p:cNvGrpSpPr/>
              <p:nvPr/>
            </p:nvGrpSpPr>
            <p:grpSpPr>
              <a:xfrm>
                <a:off x="251520" y="990600"/>
                <a:ext cx="288032" cy="2798440"/>
                <a:chOff x="251520" y="990600"/>
                <a:chExt cx="288032" cy="2798440"/>
              </a:xfrm>
            </p:grpSpPr>
            <p:grpSp>
              <p:nvGrpSpPr>
                <p:cNvPr id="63" name="群組 62"/>
                <p:cNvGrpSpPr/>
                <p:nvPr/>
              </p:nvGrpSpPr>
              <p:grpSpPr>
                <a:xfrm>
                  <a:off x="251520" y="990600"/>
                  <a:ext cx="72008" cy="2798440"/>
                  <a:chOff x="251520" y="990600"/>
                  <a:chExt cx="72008" cy="2798440"/>
                </a:xfrm>
              </p:grpSpPr>
              <p:cxnSp>
                <p:nvCxnSpPr>
                  <p:cNvPr id="69" name="直線接點 68"/>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接點 69"/>
                  <p:cNvCxnSpPr>
                    <a:endCxn id="34"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群組 63"/>
                <p:cNvGrpSpPr/>
                <p:nvPr/>
              </p:nvGrpSpPr>
              <p:grpSpPr>
                <a:xfrm>
                  <a:off x="251520" y="2014101"/>
                  <a:ext cx="288032" cy="1054860"/>
                  <a:chOff x="251520" y="2014101"/>
                  <a:chExt cx="288032" cy="1054860"/>
                </a:xfrm>
              </p:grpSpPr>
              <p:cxnSp>
                <p:nvCxnSpPr>
                  <p:cNvPr id="65" name="直線接點 64"/>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29" name="直線接點 28"/>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827584" y="4201343"/>
              <a:ext cx="1511086" cy="307777"/>
            </a:xfrm>
            <a:prstGeom prst="rect">
              <a:avLst/>
            </a:prstGeom>
            <a:noFill/>
          </p:spPr>
          <p:txBody>
            <a:bodyPr wrap="square" rtlCol="0">
              <a:spAutoFit/>
            </a:bodyPr>
            <a:lstStyle/>
            <a:p>
              <a:r>
                <a:rPr lang="zh-TW" altLang="en-US" sz="1400" dirty="0" smtClean="0">
                  <a:solidFill>
                    <a:srgbClr val="FFFF00"/>
                  </a:solidFill>
                </a:rPr>
                <a:t>未來展望</a:t>
              </a:r>
              <a:endParaRPr lang="zh-TW" altLang="en-US" sz="1400" dirty="0">
                <a:solidFill>
                  <a:srgbClr val="FFFF00"/>
                </a:solidFill>
              </a:endParaRPr>
            </a:p>
          </p:txBody>
        </p:sp>
      </p:grpSp>
    </p:spTree>
    <p:extLst>
      <p:ext uri="{BB962C8B-B14F-4D97-AF65-F5344CB8AC3E}">
        <p14:creationId xmlns:p14="http://schemas.microsoft.com/office/powerpoint/2010/main" val="2073002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800" smtClean="0"/>
              <a:t>評審</a:t>
            </a:r>
            <a:r>
              <a:rPr lang="zh-TW" altLang="en-US" sz="4800" dirty="0"/>
              <a:t>委員之意見與回覆</a:t>
            </a:r>
          </a:p>
        </p:txBody>
      </p:sp>
      <p:sp>
        <p:nvSpPr>
          <p:cNvPr id="3" name="內容版面配置區 2"/>
          <p:cNvSpPr>
            <a:spLocks noGrp="1"/>
          </p:cNvSpPr>
          <p:nvPr>
            <p:ph sz="quarter" idx="13"/>
          </p:nvPr>
        </p:nvSpPr>
        <p:spPr/>
        <p:txBody>
          <a:bodyPr>
            <a:normAutofit/>
          </a:bodyPr>
          <a:lstStyle/>
          <a:p>
            <a:pPr>
              <a:buFont typeface="+mj-lt"/>
              <a:buAutoNum type="arabicPeriod"/>
            </a:pPr>
            <a:endParaRPr lang="en-US" altLang="zh-TW" sz="1800" smtClean="0">
              <a:latin typeface="微軟正黑體" panose="020B0604030504040204" pitchFamily="34" charset="-120"/>
              <a:ea typeface="微軟正黑體" panose="020B0604030504040204" pitchFamily="34" charset="-120"/>
            </a:endParaRPr>
          </a:p>
          <a:p>
            <a:pPr>
              <a:buFont typeface="+mj-lt"/>
              <a:buAutoNum type="arabicPeriod"/>
            </a:pPr>
            <a:r>
              <a:rPr lang="zh-TW" altLang="en-US" sz="1800" smtClean="0">
                <a:latin typeface="微軟正黑體" panose="020B0604030504040204" pitchFamily="34" charset="-120"/>
                <a:ea typeface="微軟正黑體" panose="020B0604030504040204" pitchFamily="34" charset="-120"/>
              </a:rPr>
              <a:t>建議</a:t>
            </a:r>
            <a:r>
              <a:rPr lang="zh-TW" altLang="en-US" sz="1800" dirty="0">
                <a:latin typeface="微軟正黑體" panose="020B0604030504040204" pitchFamily="34" charset="-120"/>
                <a:ea typeface="微軟正黑體" panose="020B0604030504040204" pitchFamily="34" charset="-120"/>
              </a:rPr>
              <a:t>納入生醫資訊偵測方法</a:t>
            </a:r>
            <a:endParaRPr lang="en-US" altLang="zh-TW" sz="1800" dirty="0">
              <a:latin typeface="微軟正黑體" panose="020B0604030504040204" pitchFamily="34" charset="-120"/>
              <a:ea typeface="微軟正黑體" panose="020B0604030504040204" pitchFamily="34" charset="-120"/>
            </a:endParaRPr>
          </a:p>
          <a:p>
            <a:pPr marL="457200" lvl="1" indent="0">
              <a:buNone/>
            </a:pPr>
            <a:r>
              <a:rPr lang="en-US" altLang="zh-TW" sz="1800" smtClean="0">
                <a:latin typeface="微軟正黑體" panose="020B0604030504040204" pitchFamily="34" charset="-120"/>
                <a:ea typeface="微軟正黑體" panose="020B0604030504040204" pitchFamily="34" charset="-120"/>
              </a:rPr>
              <a:t>Ans</a:t>
            </a:r>
            <a:r>
              <a:rPr lang="zh-TW" altLang="en-US" sz="1800" smtClean="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生</a:t>
            </a:r>
            <a:r>
              <a:rPr lang="zh-TW" altLang="en-US" sz="1800">
                <a:latin typeface="微軟正黑體" panose="020B0604030504040204" pitchFamily="34" charset="-120"/>
                <a:ea typeface="微軟正黑體" panose="020B0604030504040204" pitchFamily="34" charset="-120"/>
              </a:rPr>
              <a:t>醫</a:t>
            </a:r>
            <a:r>
              <a:rPr lang="zh-TW" altLang="en-US" sz="1800" smtClean="0">
                <a:latin typeface="微軟正黑體" panose="020B0604030504040204" pitchFamily="34" charset="-120"/>
                <a:ea typeface="微軟正黑體" panose="020B0604030504040204" pitchFamily="34" charset="-120"/>
              </a:rPr>
              <a:t>資訊偵測</a:t>
            </a:r>
            <a:r>
              <a:rPr lang="zh-TW" altLang="en-US" sz="1800" dirty="0">
                <a:latin typeface="微軟正黑體" panose="020B0604030504040204" pitchFamily="34" charset="-120"/>
                <a:ea typeface="微軟正黑體" panose="020B0604030504040204" pitchFamily="34" charset="-120"/>
              </a:rPr>
              <a:t>方法是</a:t>
            </a:r>
            <a:r>
              <a:rPr lang="zh-TW" altLang="en-US" sz="1800">
                <a:latin typeface="微軟正黑體" panose="020B0604030504040204" pitchFamily="34" charset="-120"/>
                <a:ea typeface="微軟正黑體" panose="020B0604030504040204" pitchFamily="34" charset="-120"/>
              </a:rPr>
              <a:t>由</a:t>
            </a:r>
            <a:r>
              <a:rPr lang="zh-TW" altLang="en-US" sz="1800" smtClean="0">
                <a:latin typeface="微軟正黑體" panose="020B0604030504040204" pitchFamily="34" charset="-120"/>
                <a:ea typeface="微軟正黑體" panose="020B0604030504040204" pitchFamily="34" charset="-120"/>
              </a:rPr>
              <a:t>模板比對原始資料</a:t>
            </a:r>
            <a:r>
              <a:rPr lang="en-US" altLang="zh-TW" sz="1800" smtClean="0">
                <a:latin typeface="微軟正黑體" panose="020B0604030504040204" pitchFamily="34" charset="-120"/>
                <a:ea typeface="微軟正黑體" panose="020B0604030504040204" pitchFamily="34" charset="-120"/>
              </a:rPr>
              <a:t>(Correlation Coefficient</a:t>
            </a:r>
            <a:r>
              <a:rPr lang="en-US" altLang="zh-TW" sz="1800">
                <a:latin typeface="微軟正黑體" panose="020B0604030504040204" pitchFamily="34" charset="-120"/>
                <a:ea typeface="微軟正黑體" panose="020B0604030504040204" pitchFamily="34" charset="-120"/>
              </a:rPr>
              <a:t>)</a:t>
            </a:r>
            <a:r>
              <a:rPr lang="zh-TW" altLang="en-US" sz="1800" smtClean="0">
                <a:latin typeface="微軟正黑體" panose="020B0604030504040204" pitchFamily="34" charset="-120"/>
                <a:ea typeface="微軟正黑體" panose="020B0604030504040204" pitchFamily="34" charset="-120"/>
              </a:rPr>
              <a:t>，看</a:t>
            </a:r>
            <a:r>
              <a:rPr lang="zh-TW" altLang="en-US" sz="1800">
                <a:latin typeface="微軟正黑體" panose="020B0604030504040204" pitchFamily="34" charset="-120"/>
                <a:ea typeface="微軟正黑體" panose="020B0604030504040204" pitchFamily="34" charset="-120"/>
              </a:rPr>
              <a:t>波</a:t>
            </a:r>
            <a:r>
              <a:rPr lang="zh-TW" altLang="en-US" sz="1800" smtClean="0">
                <a:latin typeface="微軟正黑體" panose="020B0604030504040204" pitchFamily="34" charset="-120"/>
                <a:ea typeface="微軟正黑體" panose="020B0604030504040204" pitchFamily="34" charset="-120"/>
              </a:rPr>
              <a:t>型相似程度</a:t>
            </a:r>
            <a:r>
              <a:rPr lang="en-US" altLang="zh-TW" sz="1800" smtClean="0">
                <a:latin typeface="微軟正黑體" panose="020B0604030504040204" pitchFamily="34" charset="-120"/>
                <a:ea typeface="微軟正黑體" panose="020B0604030504040204" pitchFamily="34" charset="-120"/>
              </a:rPr>
              <a:t>(</a:t>
            </a:r>
            <a:r>
              <a:rPr lang="zh-TW" altLang="en-US" sz="1800" smtClean="0">
                <a:latin typeface="微軟正黑體" panose="020B0604030504040204" pitchFamily="34" charset="-120"/>
                <a:ea typeface="微軟正黑體" panose="020B0604030504040204" pitchFamily="34" charset="-120"/>
              </a:rPr>
              <a:t>大於</a:t>
            </a:r>
            <a:r>
              <a:rPr lang="en-US" altLang="zh-TW" sz="1800" smtClean="0">
                <a:latin typeface="微軟正黑體" panose="020B0604030504040204" pitchFamily="34" charset="-120"/>
                <a:ea typeface="微軟正黑體" panose="020B0604030504040204" pitchFamily="34" charset="-120"/>
              </a:rPr>
              <a:t>0.9)</a:t>
            </a:r>
            <a:r>
              <a:rPr lang="zh-TW" altLang="en-US" sz="1800" smtClean="0">
                <a:latin typeface="微軟正黑體" panose="020B0604030504040204" pitchFamily="34" charset="-120"/>
                <a:ea typeface="微軟正黑體" panose="020B0604030504040204" pitchFamily="34" charset="-120"/>
              </a:rPr>
              <a:t>去</a:t>
            </a:r>
            <a:r>
              <a:rPr lang="zh-TW" altLang="en-US" sz="1800">
                <a:latin typeface="微軟正黑體" panose="020B0604030504040204" pitchFamily="34" charset="-120"/>
                <a:ea typeface="微軟正黑體" panose="020B0604030504040204" pitchFamily="34" charset="-120"/>
              </a:rPr>
              <a:t>判定</a:t>
            </a:r>
            <a:r>
              <a:rPr lang="zh-TW" altLang="en-US" sz="1800" smtClean="0">
                <a:latin typeface="微軟正黑體" panose="020B0604030504040204" pitchFamily="34" charset="-120"/>
                <a:ea typeface="微軟正黑體" panose="020B0604030504040204" pitchFamily="34" charset="-120"/>
              </a:rPr>
              <a:t>心跳，</a:t>
            </a:r>
            <a:r>
              <a:rPr lang="zh-TW" altLang="en-US" sz="1800">
                <a:latin typeface="微軟正黑體" panose="020B0604030504040204" pitchFamily="34" charset="-120"/>
                <a:ea typeface="微軟正黑體" panose="020B0604030504040204" pitchFamily="34" charset="-120"/>
              </a:rPr>
              <a:t>由於</a:t>
            </a:r>
            <a:r>
              <a:rPr lang="zh-TW" altLang="en-US" sz="1800" smtClean="0">
                <a:latin typeface="微軟正黑體" panose="020B0604030504040204" pitchFamily="34" charset="-120"/>
                <a:ea typeface="微軟正黑體" panose="020B0604030504040204" pitchFamily="34" charset="-120"/>
              </a:rPr>
              <a:t>沒有心臟的醫學專業知識來</a:t>
            </a:r>
            <a:r>
              <a:rPr lang="zh-TW" altLang="en-US" sz="1800">
                <a:latin typeface="微軟正黑體" panose="020B0604030504040204" pitchFamily="34" charset="-120"/>
                <a:ea typeface="微軟正黑體" panose="020B0604030504040204" pitchFamily="34" charset="-120"/>
              </a:rPr>
              <a:t>判定</a:t>
            </a:r>
            <a:r>
              <a:rPr lang="zh-TW" altLang="en-US" sz="1800" smtClean="0">
                <a:latin typeface="微軟正黑體" panose="020B0604030504040204" pitchFamily="34" charset="-120"/>
                <a:ea typeface="微軟正黑體" panose="020B0604030504040204" pitchFamily="34" charset="-120"/>
              </a:rPr>
              <a:t>模板波型，</a:t>
            </a:r>
            <a:r>
              <a:rPr lang="zh-TW" altLang="en-US" sz="1800" dirty="0">
                <a:latin typeface="微軟正黑體" panose="020B0604030504040204" pitchFamily="34" charset="-120"/>
                <a:ea typeface="微軟正黑體" panose="020B0604030504040204" pitchFamily="34" charset="-120"/>
              </a:rPr>
              <a:t>這點我們放在未來展望裡面，希望能</a:t>
            </a:r>
            <a:r>
              <a:rPr lang="zh-TW" altLang="en-US" sz="1800">
                <a:latin typeface="微軟正黑體" panose="020B0604030504040204" pitchFamily="34" charset="-120"/>
                <a:ea typeface="微軟正黑體" panose="020B0604030504040204" pitchFamily="34" charset="-120"/>
              </a:rPr>
              <a:t>達成</a:t>
            </a:r>
            <a:r>
              <a:rPr lang="zh-TW" altLang="en-US" sz="1800" smtClean="0">
                <a:latin typeface="微軟正黑體" panose="020B0604030504040204" pitchFamily="34" charset="-120"/>
                <a:ea typeface="微軟正黑體" panose="020B0604030504040204" pitchFamily="34" charset="-120"/>
              </a:rPr>
              <a:t>。</a:t>
            </a:r>
            <a:endParaRPr lang="en-US" altLang="zh-TW" sz="1800" smtClean="0">
              <a:latin typeface="微軟正黑體" panose="020B0604030504040204" pitchFamily="34" charset="-120"/>
              <a:ea typeface="微軟正黑體" panose="020B0604030504040204" pitchFamily="34" charset="-120"/>
            </a:endParaRPr>
          </a:p>
          <a:p>
            <a:pPr marL="457200" lvl="1" indent="0">
              <a:buNone/>
            </a:pPr>
            <a:endParaRPr lang="en-US" altLang="zh-TW" sz="1800" dirty="0">
              <a:latin typeface="微軟正黑體" panose="020B0604030504040204" pitchFamily="34" charset="-120"/>
              <a:ea typeface="微軟正黑體" panose="020B0604030504040204" pitchFamily="34" charset="-120"/>
            </a:endParaRPr>
          </a:p>
          <a:p>
            <a:pPr>
              <a:buFont typeface="+mj-lt"/>
              <a:buAutoNum type="arabicPeriod"/>
            </a:pPr>
            <a:r>
              <a:rPr lang="zh-TW" altLang="en-US" sz="1800" dirty="0">
                <a:latin typeface="微軟正黑體" panose="020B0604030504040204" pitchFamily="34" charset="-120"/>
                <a:ea typeface="微軟正黑體" panose="020B0604030504040204" pitchFamily="34" charset="-120"/>
              </a:rPr>
              <a:t>可與其他 </a:t>
            </a:r>
            <a:r>
              <a:rPr lang="en-US" altLang="zh-TW" sz="1800" dirty="0">
                <a:latin typeface="微軟正黑體" panose="020B0604030504040204" pitchFamily="34" charset="-120"/>
                <a:ea typeface="微軟正黑體" panose="020B0604030504040204" pitchFamily="34" charset="-120"/>
              </a:rPr>
              <a:t>sensor </a:t>
            </a:r>
            <a:r>
              <a:rPr lang="zh-TW" altLang="en-US" sz="1800" dirty="0">
                <a:latin typeface="微軟正黑體" panose="020B0604030504040204" pitchFamily="34" charset="-120"/>
                <a:ea typeface="微軟正黑體" panose="020B0604030504040204" pitchFamily="34" charset="-120"/>
              </a:rPr>
              <a:t>連接並發展雲端版</a:t>
            </a:r>
            <a:endParaRPr lang="en-US" altLang="zh-TW" sz="1800" dirty="0">
              <a:latin typeface="微軟正黑體" panose="020B0604030504040204" pitchFamily="34" charset="-120"/>
              <a:ea typeface="微軟正黑體" panose="020B0604030504040204" pitchFamily="34" charset="-120"/>
            </a:endParaRPr>
          </a:p>
          <a:p>
            <a:pPr marL="400050" lvl="2" indent="0">
              <a:buNone/>
            </a:pPr>
            <a:r>
              <a:rPr lang="en-US" altLang="zh-TW" sz="1800" smtClean="0">
                <a:latin typeface="微軟正黑體" panose="020B0604030504040204" pitchFamily="34" charset="-120"/>
                <a:ea typeface="微軟正黑體" panose="020B0604030504040204" pitchFamily="34" charset="-120"/>
              </a:rPr>
              <a:t>Ans</a:t>
            </a:r>
            <a:r>
              <a:rPr lang="zh-TW" altLang="en-US" sz="1800" smtClean="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加入其他</a:t>
            </a:r>
            <a:r>
              <a:rPr lang="en-US" altLang="zh-TW" sz="1800" dirty="0">
                <a:latin typeface="微軟正黑體" panose="020B0604030504040204" pitchFamily="34" charset="-120"/>
                <a:ea typeface="微軟正黑體" panose="020B0604030504040204" pitchFamily="34" charset="-120"/>
              </a:rPr>
              <a:t>sensor</a:t>
            </a:r>
            <a:r>
              <a:rPr lang="zh-TW" altLang="en-US" sz="1800" dirty="0">
                <a:latin typeface="微軟正黑體" panose="020B0604030504040204" pitchFamily="34" charset="-120"/>
                <a:ea typeface="微軟正黑體" panose="020B0604030504040204" pitchFamily="34" charset="-120"/>
              </a:rPr>
              <a:t>與我們當初發展的目標不完全一致，但未來相關硬體取得容易或普及的時候，會考慮加入；雲端版</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恩</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不錯。</a:t>
            </a:r>
            <a:endParaRPr lang="en-US" altLang="zh-TW"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8621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800"/>
              <a:t>評審</a:t>
            </a:r>
            <a:r>
              <a:rPr lang="zh-TW" altLang="en-US" sz="4800" dirty="0"/>
              <a:t>委員之意見與回覆</a:t>
            </a:r>
          </a:p>
        </p:txBody>
      </p:sp>
      <p:sp>
        <p:nvSpPr>
          <p:cNvPr id="3" name="內容版面配置區 2"/>
          <p:cNvSpPr>
            <a:spLocks noGrp="1"/>
          </p:cNvSpPr>
          <p:nvPr>
            <p:ph sz="quarter" idx="13"/>
          </p:nvPr>
        </p:nvSpPr>
        <p:spPr/>
        <p:txBody>
          <a:bodyPr>
            <a:normAutofit/>
          </a:bodyPr>
          <a:lstStyle/>
          <a:p>
            <a:pPr>
              <a:buFont typeface="+mj-lt"/>
              <a:buAutoNum type="arabicPeriod" startAt="3"/>
            </a:pPr>
            <a:endParaRPr lang="en-US" altLang="zh-TW" sz="1800" smtClean="0">
              <a:latin typeface="微軟正黑體" panose="020B0604030504040204" pitchFamily="34" charset="-120"/>
              <a:ea typeface="微軟正黑體" panose="020B0604030504040204" pitchFamily="34" charset="-120"/>
            </a:endParaRPr>
          </a:p>
          <a:p>
            <a:pPr>
              <a:buFont typeface="+mj-lt"/>
              <a:buAutoNum type="arabicPeriod" startAt="3"/>
            </a:pPr>
            <a:r>
              <a:rPr lang="zh-TW" altLang="en-US" sz="1800" smtClean="0">
                <a:latin typeface="微軟正黑體" panose="020B0604030504040204" pitchFamily="34" charset="-120"/>
                <a:ea typeface="微軟正黑體" panose="020B0604030504040204" pitchFamily="34" charset="-120"/>
              </a:rPr>
              <a:t>準確度</a:t>
            </a:r>
            <a:r>
              <a:rPr lang="zh-TW" altLang="en-US" sz="1800" dirty="0">
                <a:latin typeface="微軟正黑體" panose="020B0604030504040204" pitchFamily="34" charset="-120"/>
                <a:ea typeface="微軟正黑體" panose="020B0604030504040204" pitchFamily="34" charset="-120"/>
              </a:rPr>
              <a:t>如何 </a:t>
            </a:r>
            <a:r>
              <a:rPr lang="en-US" altLang="zh-TW" sz="1800" dirty="0">
                <a:latin typeface="微軟正黑體" panose="020B0604030504040204" pitchFamily="34" charset="-120"/>
                <a:ea typeface="微軟正黑體" panose="020B0604030504040204" pitchFamily="34" charset="-120"/>
              </a:rPr>
              <a:t>?</a:t>
            </a:r>
          </a:p>
          <a:p>
            <a:pPr marL="400050" lvl="2" indent="0">
              <a:buNone/>
            </a:pPr>
            <a:r>
              <a:rPr lang="en-US" altLang="zh-TW" sz="1800" smtClean="0">
                <a:latin typeface="微軟正黑體" panose="020B0604030504040204" pitchFamily="34" charset="-120"/>
                <a:ea typeface="微軟正黑體" panose="020B0604030504040204" pitchFamily="34" charset="-120"/>
              </a:rPr>
              <a:t>Ans</a:t>
            </a:r>
            <a:r>
              <a:rPr lang="zh-TW" altLang="en-US" sz="1800" smtClean="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在穩定的情況</a:t>
            </a:r>
            <a:r>
              <a:rPr lang="zh-TW" altLang="en-US" sz="1800">
                <a:latin typeface="微軟正黑體" panose="020B0604030504040204" pitchFamily="34" charset="-120"/>
                <a:ea typeface="微軟正黑體" panose="020B0604030504040204" pitchFamily="34" charset="-120"/>
              </a:rPr>
              <a:t>下</a:t>
            </a:r>
            <a:r>
              <a:rPr lang="zh-TW" altLang="en-US" sz="1800" smtClean="0">
                <a:latin typeface="微軟正黑體" panose="020B0604030504040204" pitchFamily="34" charset="-120"/>
                <a:ea typeface="微軟正黑體" panose="020B0604030504040204" pitchFamily="34" charset="-120"/>
              </a:rPr>
              <a:t>是準確的</a:t>
            </a:r>
            <a:r>
              <a:rPr lang="en-US" altLang="zh-TW" sz="1800" smtClean="0">
                <a:latin typeface="微軟正黑體" panose="020B0604030504040204" pitchFamily="34" charset="-120"/>
                <a:ea typeface="微軟正黑體" panose="020B0604030504040204" pitchFamily="34" charset="-120"/>
              </a:rPr>
              <a:t>(±3~5)</a:t>
            </a:r>
            <a:r>
              <a:rPr lang="zh-TW" altLang="en-US" sz="1800" smtClean="0">
                <a:latin typeface="微軟正黑體" panose="020B0604030504040204" pitchFamily="34" charset="-120"/>
                <a:ea typeface="微軟正黑體" panose="020B0604030504040204" pitchFamily="34" charset="-120"/>
              </a:rPr>
              <a:t>，克服</a:t>
            </a:r>
            <a:r>
              <a:rPr lang="zh-TW" altLang="en-US" sz="1800" dirty="0">
                <a:latin typeface="微軟正黑體" panose="020B0604030504040204" pitchFamily="34" charset="-120"/>
                <a:ea typeface="微軟正黑體" panose="020B0604030504040204" pitchFamily="34" charset="-120"/>
              </a:rPr>
              <a:t>雜訊的方式</a:t>
            </a:r>
            <a:r>
              <a:rPr lang="zh-TW" altLang="en-US" sz="1800">
                <a:latin typeface="微軟正黑體" panose="020B0604030504040204" pitchFamily="34" charset="-120"/>
                <a:ea typeface="微軟正黑體" panose="020B0604030504040204" pitchFamily="34" charset="-120"/>
              </a:rPr>
              <a:t>之</a:t>
            </a:r>
            <a:r>
              <a:rPr lang="zh-TW" altLang="en-US" sz="1800" smtClean="0">
                <a:latin typeface="微軟正黑體" panose="020B0604030504040204" pitchFamily="34" charset="-120"/>
                <a:ea typeface="微軟正黑體" panose="020B0604030504040204" pitchFamily="34" charset="-120"/>
              </a:rPr>
              <a:t>一是使用上述的</a:t>
            </a:r>
            <a:r>
              <a:rPr lang="zh-TW" altLang="en-US" sz="1800">
                <a:latin typeface="微軟正黑體" panose="020B0604030504040204" pitchFamily="34" charset="-120"/>
                <a:ea typeface="微軟正黑體" panose="020B0604030504040204" pitchFamily="34" charset="-120"/>
              </a:rPr>
              <a:t>模板</a:t>
            </a:r>
            <a:r>
              <a:rPr lang="zh-TW" altLang="en-US" sz="1800" smtClean="0">
                <a:latin typeface="微軟正黑體" panose="020B0604030504040204" pitchFamily="34" charset="-120"/>
                <a:ea typeface="微軟正黑體" panose="020B0604030504040204" pitchFamily="34" charset="-120"/>
              </a:rPr>
              <a:t>比對</a:t>
            </a:r>
            <a:r>
              <a:rPr lang="en-US" altLang="zh-TW" sz="1800">
                <a:latin typeface="微軟正黑體" panose="020B0604030504040204" pitchFamily="34" charset="-120"/>
                <a:ea typeface="微軟正黑體" panose="020B0604030504040204" pitchFamily="34" charset="-120"/>
              </a:rPr>
              <a:t>(Correlation Coefficient)</a:t>
            </a:r>
            <a:r>
              <a:rPr lang="zh-TW" altLang="en-US" sz="1800" smtClean="0">
                <a:latin typeface="微軟正黑體" panose="020B0604030504040204" pitchFamily="34" charset="-120"/>
                <a:ea typeface="微軟正黑體" panose="020B0604030504040204" pitchFamily="34" charset="-120"/>
              </a:rPr>
              <a:t>，未來</a:t>
            </a:r>
            <a:r>
              <a:rPr lang="zh-TW" altLang="en-US" sz="1800" dirty="0">
                <a:latin typeface="微軟正黑體" panose="020B0604030504040204" pitchFamily="34" charset="-120"/>
                <a:ea typeface="微軟正黑體" panose="020B0604030504040204" pitchFamily="34" charset="-120"/>
              </a:rPr>
              <a:t>希望能</a:t>
            </a:r>
            <a:r>
              <a:rPr lang="zh-TW" altLang="en-US" sz="1800">
                <a:latin typeface="微軟正黑體" panose="020B0604030504040204" pitchFamily="34" charset="-120"/>
                <a:ea typeface="微軟正黑體" panose="020B0604030504040204" pitchFamily="34" charset="-120"/>
              </a:rPr>
              <a:t>達成</a:t>
            </a:r>
            <a:r>
              <a:rPr lang="zh-TW" altLang="en-US" sz="1800" smtClean="0">
                <a:latin typeface="微軟正黑體" panose="020B0604030504040204" pitchFamily="34" charset="-120"/>
                <a:ea typeface="微軟正黑體" panose="020B0604030504040204" pitchFamily="34" charset="-120"/>
              </a:rPr>
              <a:t>。</a:t>
            </a:r>
            <a:endParaRPr lang="en-US" altLang="zh-TW" sz="1800" smtClean="0">
              <a:latin typeface="微軟正黑體" panose="020B0604030504040204" pitchFamily="34" charset="-120"/>
              <a:ea typeface="微軟正黑體" panose="020B0604030504040204" pitchFamily="34" charset="-120"/>
            </a:endParaRPr>
          </a:p>
          <a:p>
            <a:pPr marL="400050" lvl="2" indent="0">
              <a:buNone/>
            </a:pPr>
            <a:endParaRPr lang="en-US" altLang="zh-TW" sz="1800" dirty="0">
              <a:latin typeface="微軟正黑體" panose="020B0604030504040204" pitchFamily="34" charset="-120"/>
              <a:ea typeface="微軟正黑體" panose="020B0604030504040204" pitchFamily="34" charset="-120"/>
            </a:endParaRPr>
          </a:p>
          <a:p>
            <a:pPr>
              <a:buFont typeface="+mj-lt"/>
              <a:buAutoNum type="arabicPeriod" startAt="3"/>
            </a:pPr>
            <a:r>
              <a:rPr lang="zh-TW" altLang="en-US" sz="1800" dirty="0">
                <a:latin typeface="微軟正黑體" panose="020B0604030504040204" pitchFamily="34" charset="-120"/>
                <a:ea typeface="微軟正黑體" panose="020B0604030504040204" pitchFamily="34" charset="-120"/>
              </a:rPr>
              <a:t>為何不放到</a:t>
            </a:r>
            <a:r>
              <a:rPr lang="en-US" altLang="zh-TW" sz="1800" dirty="0">
                <a:latin typeface="微軟正黑體" panose="020B0604030504040204" pitchFamily="34" charset="-120"/>
                <a:ea typeface="微軟正黑體" panose="020B0604030504040204" pitchFamily="34" charset="-120"/>
              </a:rPr>
              <a:t>Server</a:t>
            </a:r>
            <a:r>
              <a:rPr lang="zh-TW" altLang="en-US" sz="1800" dirty="0">
                <a:latin typeface="微軟正黑體" panose="020B0604030504040204" pitchFamily="34" charset="-120"/>
                <a:ea typeface="微軟正黑體" panose="020B0604030504040204" pitchFamily="34" charset="-120"/>
              </a:rPr>
              <a:t>上運算</a:t>
            </a:r>
            <a:r>
              <a:rPr lang="en-US" altLang="zh-TW" sz="1800" dirty="0">
                <a:latin typeface="微軟正黑體" panose="020B0604030504040204" pitchFamily="34" charset="-120"/>
                <a:ea typeface="微軟正黑體" panose="020B0604030504040204" pitchFamily="34" charset="-120"/>
              </a:rPr>
              <a:t>?</a:t>
            </a:r>
          </a:p>
          <a:p>
            <a:pPr marL="457200" lvl="1" indent="0">
              <a:buNone/>
            </a:pPr>
            <a:r>
              <a:rPr lang="en-US" altLang="zh-TW" sz="1800" smtClean="0">
                <a:latin typeface="微軟正黑體" panose="020B0604030504040204" pitchFamily="34" charset="-120"/>
                <a:ea typeface="微軟正黑體" panose="020B0604030504040204" pitchFamily="34" charset="-120"/>
              </a:rPr>
              <a:t>A</a:t>
            </a:r>
            <a:r>
              <a:rPr lang="zh-TW" altLang="en-US" sz="1800">
                <a:latin typeface="微軟正黑體" panose="020B0604030504040204" pitchFamily="34" charset="-120"/>
                <a:ea typeface="微軟正黑體" panose="020B0604030504040204" pitchFamily="34" charset="-120"/>
              </a:rPr>
              <a:t>：</a:t>
            </a:r>
            <a:r>
              <a:rPr lang="zh-TW" altLang="en-US" sz="1800" smtClean="0">
                <a:latin typeface="微軟正黑體" panose="020B0604030504040204" pitchFamily="34" charset="-120"/>
                <a:ea typeface="微軟正黑體" panose="020B0604030504040204" pitchFamily="34" charset="-120"/>
              </a:rPr>
              <a:t>我們</a:t>
            </a:r>
            <a:r>
              <a:rPr lang="zh-TW" altLang="en-US" sz="1800" dirty="0">
                <a:latin typeface="微軟正黑體" panose="020B0604030504040204" pitchFamily="34" charset="-120"/>
                <a:ea typeface="微軟正黑體" panose="020B0604030504040204" pitchFamily="34" charset="-120"/>
              </a:rPr>
              <a:t>的演算法不需要複雜的</a:t>
            </a:r>
            <a:r>
              <a:rPr lang="zh-TW" altLang="en-US" sz="1800">
                <a:latin typeface="微軟正黑體" panose="020B0604030504040204" pitchFamily="34" charset="-120"/>
                <a:ea typeface="微軟正黑體" panose="020B0604030504040204" pitchFamily="34" charset="-120"/>
              </a:rPr>
              <a:t>運算</a:t>
            </a:r>
            <a:r>
              <a:rPr lang="zh-TW" altLang="en-US" sz="1800" smtClean="0">
                <a:latin typeface="微軟正黑體" panose="020B0604030504040204" pitchFamily="34" charset="-120"/>
                <a:ea typeface="微軟正黑體" panose="020B0604030504040204" pitchFamily="34" charset="-120"/>
              </a:rPr>
              <a:t>，且</a:t>
            </a:r>
            <a:r>
              <a:rPr lang="zh-TW" altLang="en-US" sz="1800" dirty="0">
                <a:latin typeface="微軟正黑體" panose="020B0604030504040204" pitchFamily="34" charset="-120"/>
                <a:ea typeface="微軟正黑體" panose="020B0604030504040204" pitchFamily="34" charset="-120"/>
              </a:rPr>
              <a:t>放到</a:t>
            </a:r>
            <a:r>
              <a:rPr lang="en-US" altLang="zh-TW" sz="1800" dirty="0">
                <a:latin typeface="微軟正黑體" panose="020B0604030504040204" pitchFamily="34" charset="-120"/>
                <a:ea typeface="微軟正黑體" panose="020B0604030504040204" pitchFamily="34" charset="-120"/>
              </a:rPr>
              <a:t>server</a:t>
            </a:r>
            <a:r>
              <a:rPr lang="zh-TW" altLang="en-US" sz="1800" dirty="0">
                <a:latin typeface="微軟正黑體" panose="020B0604030504040204" pitchFamily="34" charset="-120"/>
                <a:ea typeface="微軟正黑體" panose="020B0604030504040204" pitchFamily="34" charset="-120"/>
              </a:rPr>
              <a:t>上運算會受到網路的限制，不夠便利。</a:t>
            </a:r>
            <a:endParaRPr lang="en-US" altLang="zh-TW"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226532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4800" smtClean="0"/>
              <a:t>未來改進之項目</a:t>
            </a:r>
            <a:r>
              <a:rPr lang="zh-TW" altLang="en-US" sz="4800" dirty="0"/>
              <a:t>及</a:t>
            </a:r>
            <a:r>
              <a:rPr lang="zh-TW" altLang="en-US" sz="4800"/>
              <a:t>所</a:t>
            </a:r>
            <a:r>
              <a:rPr lang="zh-TW" altLang="en-US" sz="4800" smtClean="0"/>
              <a:t>需時間</a:t>
            </a:r>
            <a:endParaRPr lang="zh-TW" altLang="en-US" sz="4800" dirty="0"/>
          </a:p>
        </p:txBody>
      </p:sp>
      <p:sp>
        <p:nvSpPr>
          <p:cNvPr id="3" name="內容版面配置區 2"/>
          <p:cNvSpPr>
            <a:spLocks noGrp="1"/>
          </p:cNvSpPr>
          <p:nvPr>
            <p:ph sz="quarter" idx="13"/>
          </p:nvPr>
        </p:nvSpPr>
        <p:spPr/>
        <p:txBody>
          <a:bodyPr>
            <a:normAutofit/>
          </a:bodyPr>
          <a:lstStyle/>
          <a:p>
            <a:pPr>
              <a:buFont typeface="+mj-lt"/>
              <a:buAutoNum type="arabicPeriod"/>
            </a:pPr>
            <a:r>
              <a:rPr lang="zh-TW" altLang="en-US" sz="1800">
                <a:latin typeface="微軟正黑體" panose="020B0604030504040204" pitchFamily="34" charset="-120"/>
                <a:ea typeface="微軟正黑體" panose="020B0604030504040204" pitchFamily="34" charset="-120"/>
              </a:rPr>
              <a:t>演算</a:t>
            </a:r>
            <a:r>
              <a:rPr lang="zh-TW" altLang="en-US" sz="1800" smtClean="0">
                <a:latin typeface="微軟正黑體" panose="020B0604030504040204" pitchFamily="34" charset="-120"/>
                <a:ea typeface="微軟正黑體" panose="020B0604030504040204" pitchFamily="34" charset="-120"/>
              </a:rPr>
              <a:t>法會改進，並加入</a:t>
            </a:r>
            <a:r>
              <a:rPr lang="zh-TW" altLang="en-US" sz="1800">
                <a:latin typeface="微軟正黑體" panose="020B0604030504040204" pitchFamily="34" charset="-120"/>
                <a:ea typeface="微軟正黑體" panose="020B0604030504040204" pitchFamily="34" charset="-120"/>
              </a:rPr>
              <a:t>模板</a:t>
            </a:r>
            <a:r>
              <a:rPr lang="zh-TW" altLang="en-US" sz="1800" smtClean="0">
                <a:latin typeface="微軟正黑體" panose="020B0604030504040204" pitchFamily="34" charset="-120"/>
                <a:ea typeface="微軟正黑體" panose="020B0604030504040204" pitchFamily="34" charset="-120"/>
              </a:rPr>
              <a:t>比對</a:t>
            </a:r>
            <a:r>
              <a:rPr lang="zh-TW" altLang="en-US" sz="1800" smtClean="0">
                <a:latin typeface="微軟正黑體" panose="020B0604030504040204" pitchFamily="34" charset="-120"/>
                <a:ea typeface="微軟正黑體" panose="020B0604030504040204" pitchFamily="34" charset="-120"/>
              </a:rPr>
              <a:t>及波型</a:t>
            </a:r>
            <a:r>
              <a:rPr lang="en-US" altLang="zh-TW" sz="1800" smtClean="0">
                <a:latin typeface="微軟正黑體" panose="020B0604030504040204" pitchFamily="34" charset="-120"/>
                <a:ea typeface="微軟正黑體" panose="020B0604030504040204" pitchFamily="34" charset="-120"/>
              </a:rPr>
              <a:t>Shift</a:t>
            </a:r>
            <a:r>
              <a:rPr lang="zh-TW" altLang="en-US" sz="1800" smtClean="0">
                <a:latin typeface="微軟正黑體" panose="020B0604030504040204" pitchFamily="34" charset="-120"/>
                <a:ea typeface="微軟正黑體" panose="020B0604030504040204" pitchFamily="34" charset="-120"/>
              </a:rPr>
              <a:t>的</a:t>
            </a:r>
            <a:r>
              <a:rPr lang="zh-TW" altLang="en-US" sz="1800" smtClean="0">
                <a:latin typeface="微軟正黑體" panose="020B0604030504040204" pitchFamily="34" charset="-120"/>
                <a:ea typeface="微軟正黑體" panose="020B0604030504040204" pitchFamily="34" charset="-120"/>
              </a:rPr>
              <a:t>方式</a:t>
            </a:r>
            <a:r>
              <a:rPr lang="zh-TW" altLang="en-US" sz="1800">
                <a:latin typeface="微軟正黑體" panose="020B0604030504040204" pitchFamily="34" charset="-120"/>
                <a:ea typeface="微軟正黑體" panose="020B0604030504040204" pitchFamily="34" charset="-120"/>
              </a:rPr>
              <a:t>。</a:t>
            </a:r>
            <a:endParaRPr lang="en-US" altLang="zh-TW" sz="1800" dirty="0">
              <a:latin typeface="微軟正黑體" panose="020B0604030504040204" pitchFamily="34" charset="-120"/>
              <a:ea typeface="微軟正黑體" panose="020B0604030504040204" pitchFamily="34" charset="-120"/>
            </a:endParaRPr>
          </a:p>
          <a:p>
            <a:pPr>
              <a:buFont typeface="+mj-lt"/>
              <a:buAutoNum type="arabicPeriod"/>
            </a:pPr>
            <a:r>
              <a:rPr lang="zh-TW" altLang="en-US" sz="1800" smtClean="0">
                <a:latin typeface="微軟正黑體" panose="020B0604030504040204" pitchFamily="34" charset="-120"/>
                <a:ea typeface="微軟正黑體" panose="020B0604030504040204" pitchFamily="34" charset="-120"/>
              </a:rPr>
              <a:t>把紀錄方式及介面優</a:t>
            </a:r>
            <a:r>
              <a:rPr lang="zh-TW" altLang="en-US" sz="1800">
                <a:latin typeface="微軟正黑體" panose="020B0604030504040204" pitchFamily="34" charset="-120"/>
                <a:ea typeface="微軟正黑體" panose="020B0604030504040204" pitchFamily="34" charset="-120"/>
              </a:rPr>
              <a:t>化</a:t>
            </a:r>
            <a:r>
              <a:rPr lang="zh-TW" altLang="en-US" sz="1800" smtClean="0">
                <a:latin typeface="微軟正黑體" panose="020B0604030504040204" pitchFamily="34" charset="-120"/>
                <a:ea typeface="微軟正黑體" panose="020B0604030504040204" pitchFamily="34" charset="-120"/>
              </a:rPr>
              <a:t>，且做成</a:t>
            </a:r>
            <a:r>
              <a:rPr lang="zh-TW" altLang="en-US" sz="1800" dirty="0">
                <a:latin typeface="微軟正黑體" panose="020B0604030504040204" pitchFamily="34" charset="-120"/>
                <a:ea typeface="微軟正黑體" panose="020B0604030504040204" pitchFamily="34" charset="-120"/>
              </a:rPr>
              <a:t>圖表方便觀察。</a:t>
            </a:r>
            <a:endParaRPr lang="en-US" altLang="zh-TW" sz="1800" dirty="0">
              <a:latin typeface="微軟正黑體" panose="020B0604030504040204" pitchFamily="34" charset="-120"/>
              <a:ea typeface="微軟正黑體" panose="020B0604030504040204" pitchFamily="34" charset="-120"/>
            </a:endParaRPr>
          </a:p>
          <a:p>
            <a:pPr>
              <a:buFont typeface="+mj-lt"/>
              <a:buAutoNum type="arabicPeriod"/>
            </a:pPr>
            <a:r>
              <a:rPr lang="zh-TW" altLang="en-US" sz="1800" dirty="0">
                <a:latin typeface="微軟正黑體" panose="020B0604030504040204" pitchFamily="34" charset="-120"/>
                <a:ea typeface="微軟正黑體" panose="020B0604030504040204" pitchFamily="34" charset="-120"/>
              </a:rPr>
              <a:t>預計用寒假</a:t>
            </a:r>
            <a:r>
              <a:rPr lang="zh-TW" altLang="en-US" sz="1800">
                <a:latin typeface="微軟正黑體" panose="020B0604030504040204" pitchFamily="34" charset="-120"/>
                <a:ea typeface="微軟正黑體" panose="020B0604030504040204" pitchFamily="34" charset="-120"/>
              </a:rPr>
              <a:t>的</a:t>
            </a:r>
            <a:r>
              <a:rPr lang="zh-TW" altLang="en-US" sz="1800" smtClean="0">
                <a:latin typeface="微軟正黑體" panose="020B0604030504040204" pitchFamily="34" charset="-120"/>
                <a:ea typeface="微軟正黑體" panose="020B0604030504040204" pitchFamily="34" charset="-120"/>
              </a:rPr>
              <a:t>時間改進並上</a:t>
            </a:r>
            <a:r>
              <a:rPr lang="zh-TW" altLang="en-US" sz="1800" dirty="0">
                <a:latin typeface="微軟正黑體" panose="020B0604030504040204" pitchFamily="34" charset="-120"/>
                <a:ea typeface="微軟正黑體" panose="020B0604030504040204" pitchFamily="34" charset="-120"/>
              </a:rPr>
              <a:t>架。</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2924944"/>
            <a:ext cx="4191282" cy="2614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3068960"/>
            <a:ext cx="6120680" cy="3197765"/>
          </a:xfrm>
          <a:prstGeom prst="rect">
            <a:avLst/>
          </a:prstGeom>
        </p:spPr>
      </p:pic>
    </p:spTree>
    <p:extLst>
      <p:ext uri="{BB962C8B-B14F-4D97-AF65-F5344CB8AC3E}">
        <p14:creationId xmlns:p14="http://schemas.microsoft.com/office/powerpoint/2010/main" val="25536728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800"/>
              <a:t>心得</a:t>
            </a:r>
          </a:p>
        </p:txBody>
      </p:sp>
      <p:sp>
        <p:nvSpPr>
          <p:cNvPr id="3" name="內容版面配置區 2"/>
          <p:cNvSpPr>
            <a:spLocks noGrp="1"/>
          </p:cNvSpPr>
          <p:nvPr>
            <p:ph sz="quarter" idx="13"/>
          </p:nvPr>
        </p:nvSpPr>
        <p:spPr/>
        <p:txBody>
          <a:bodyPr>
            <a:normAutofit/>
          </a:bodyPr>
          <a:lstStyle/>
          <a:p>
            <a:r>
              <a:rPr lang="zh-TW" altLang="en-US" sz="1800">
                <a:latin typeface="微軟正黑體" panose="020B0604030504040204" pitchFamily="34" charset="-120"/>
                <a:ea typeface="微軟正黑體" panose="020B0604030504040204" pitchFamily="34" charset="-120"/>
              </a:rPr>
              <a:t>羅文志：</a:t>
            </a:r>
            <a:endParaRPr lang="en-US" altLang="zh-TW" sz="1800">
              <a:latin typeface="微軟正黑體" panose="020B0604030504040204" pitchFamily="34" charset="-120"/>
              <a:ea typeface="微軟正黑體" panose="020B0604030504040204" pitchFamily="34" charset="-120"/>
            </a:endParaRPr>
          </a:p>
          <a:p>
            <a:pPr marL="457200" lvl="1" indent="0">
              <a:buNone/>
            </a:pPr>
            <a:r>
              <a:rPr lang="zh-TW" altLang="en-US" sz="1800">
                <a:latin typeface="微軟正黑體" panose="020B0604030504040204" pitchFamily="34" charset="-120"/>
                <a:ea typeface="微軟正黑體" panose="020B0604030504040204" pitchFamily="34" charset="-120"/>
              </a:rPr>
              <a:t>為了讓生活更方便，基於這個理念，人類發明了手機，</a:t>
            </a:r>
            <a:r>
              <a:rPr lang="en-US" altLang="zh-TW" sz="1800">
                <a:latin typeface="微軟正黑體" panose="020B0604030504040204" pitchFamily="34" charset="-120"/>
                <a:ea typeface="微軟正黑體" panose="020B0604030504040204" pitchFamily="34" charset="-120"/>
              </a:rPr>
              <a:t>App.</a:t>
            </a:r>
            <a:r>
              <a:rPr lang="zh-TW" altLang="en-US" sz="1800">
                <a:latin typeface="微軟正黑體" panose="020B0604030504040204" pitchFamily="34" charset="-120"/>
                <a:ea typeface="微軟正黑體" panose="020B0604030504040204" pitchFamily="34" charset="-120"/>
              </a:rPr>
              <a:t>身為手機內的應用程式，我想也不能背離簡單方便的範疇。所以，我們從一開始就有個目標，設計出一個簡單且容易操作的</a:t>
            </a:r>
            <a:r>
              <a:rPr lang="en-US" altLang="zh-TW" sz="1800">
                <a:latin typeface="微軟正黑體" panose="020B0604030504040204" pitchFamily="34" charset="-120"/>
                <a:ea typeface="微軟正黑體" panose="020B0604030504040204" pitchFamily="34" charset="-120"/>
              </a:rPr>
              <a:t>App.</a:t>
            </a:r>
            <a:r>
              <a:rPr lang="zh-TW" altLang="en-US" sz="1800">
                <a:latin typeface="微軟正黑體" panose="020B0604030504040204" pitchFamily="34" charset="-120"/>
                <a:ea typeface="微軟正黑體" panose="020B0604030504040204" pitchFamily="34" charset="-120"/>
              </a:rPr>
              <a:t>，從不會</a:t>
            </a:r>
            <a:r>
              <a:rPr lang="en-US" altLang="zh-TW" sz="1800">
                <a:latin typeface="微軟正黑體" panose="020B0604030504040204" pitchFamily="34" charset="-120"/>
                <a:ea typeface="微軟正黑體" panose="020B0604030504040204" pitchFamily="34" charset="-120"/>
              </a:rPr>
              <a:t>Java</a:t>
            </a:r>
            <a:r>
              <a:rPr lang="zh-TW" altLang="en-US" sz="1800">
                <a:latin typeface="微軟正黑體" panose="020B0604030504040204" pitchFamily="34" charset="-120"/>
                <a:ea typeface="微軟正黑體" panose="020B0604030504040204" pitchFamily="34" charset="-120"/>
              </a:rPr>
              <a:t>、不會開發</a:t>
            </a:r>
            <a:r>
              <a:rPr lang="en-US" altLang="zh-TW" sz="1800">
                <a:latin typeface="微軟正黑體" panose="020B0604030504040204" pitchFamily="34" charset="-120"/>
                <a:ea typeface="微軟正黑體" panose="020B0604030504040204" pitchFamily="34" charset="-120"/>
              </a:rPr>
              <a:t>Android</a:t>
            </a:r>
            <a:r>
              <a:rPr lang="zh-TW" altLang="en-US" sz="1800">
                <a:latin typeface="微軟正黑體" panose="020B0604030504040204" pitchFamily="34" charset="-120"/>
                <a:ea typeface="微軟正黑體" panose="020B0604030504040204" pitchFamily="34" charset="-120"/>
              </a:rPr>
              <a:t>、不會</a:t>
            </a:r>
            <a:r>
              <a:rPr lang="en-US" altLang="zh-TW" sz="1800">
                <a:latin typeface="微軟正黑體" panose="020B0604030504040204" pitchFamily="34" charset="-120"/>
                <a:ea typeface="微軟正黑體" panose="020B0604030504040204" pitchFamily="34" charset="-120"/>
              </a:rPr>
              <a:t>Matlab</a:t>
            </a:r>
            <a:r>
              <a:rPr lang="zh-TW" altLang="en-US" sz="1800">
                <a:latin typeface="微軟正黑體" panose="020B0604030504040204" pitchFamily="34" charset="-120"/>
                <a:ea typeface="微軟正黑體" panose="020B0604030504040204" pitchFamily="34" charset="-120"/>
              </a:rPr>
              <a:t>、不懂相機、不會設計介面</a:t>
            </a:r>
            <a:r>
              <a:rPr lang="en-US" altLang="zh-TW" sz="1800">
                <a:latin typeface="微軟正黑體" panose="020B0604030504040204" pitchFamily="34" charset="-120"/>
                <a:ea typeface="微軟正黑體" panose="020B0604030504040204" pitchFamily="34" charset="-120"/>
              </a:rPr>
              <a:t>…</a:t>
            </a:r>
            <a:r>
              <a:rPr lang="zh-TW" altLang="en-US" sz="1800">
                <a:latin typeface="微軟正黑體" panose="020B0604030504040204" pitchFamily="34" charset="-120"/>
                <a:ea typeface="微軟正黑體" panose="020B0604030504040204" pitchFamily="34" charset="-120"/>
              </a:rPr>
              <a:t>等。一步一腳印慢慢摸索</a:t>
            </a:r>
            <a:r>
              <a:rPr lang="zh-TW" altLang="en-US" sz="1800" smtClean="0">
                <a:latin typeface="微軟正黑體" panose="020B0604030504040204" pitchFamily="34" charset="-120"/>
                <a:ea typeface="微軟正黑體" panose="020B0604030504040204" pitchFamily="34" charset="-120"/>
              </a:rPr>
              <a:t>學習。最後</a:t>
            </a:r>
            <a:r>
              <a:rPr lang="zh-TW" altLang="en-US" sz="1800">
                <a:latin typeface="微軟正黑體" panose="020B0604030504040204" pitchFamily="34" charset="-120"/>
                <a:ea typeface="微軟正黑體" panose="020B0604030504040204" pitchFamily="34" charset="-120"/>
              </a:rPr>
              <a:t>，終於達成了預設的目標，但是在長達一年的時間裡，寫完</a:t>
            </a:r>
            <a:r>
              <a:rPr lang="en-US" altLang="zh-TW" sz="1800">
                <a:latin typeface="微軟正黑體" panose="020B0604030504040204" pitchFamily="34" charset="-120"/>
                <a:ea typeface="微軟正黑體" panose="020B0604030504040204" pitchFamily="34" charset="-120"/>
              </a:rPr>
              <a:t>HearBeat App.</a:t>
            </a:r>
            <a:r>
              <a:rPr lang="zh-TW" altLang="en-US" sz="1800">
                <a:latin typeface="微軟正黑體" panose="020B0604030504040204" pitchFamily="34" charset="-120"/>
                <a:ea typeface="微軟正黑體" panose="020B0604030504040204" pitchFamily="34" charset="-120"/>
              </a:rPr>
              <a:t>不過是個戰利品，一路上所學習到的知識，那些本來不屬於我的知識，這才是真正有價值的事物！</a:t>
            </a:r>
            <a:r>
              <a:rPr lang="en-US" altLang="zh-TW" sz="1800">
                <a:latin typeface="微軟正黑體" panose="020B0604030504040204" pitchFamily="34" charset="-120"/>
                <a:ea typeface="微軟正黑體" panose="020B0604030504040204" pitchFamily="34" charset="-120"/>
              </a:rPr>
              <a:t/>
            </a:r>
            <a:br>
              <a:rPr lang="en-US" altLang="zh-TW" sz="1800">
                <a:latin typeface="微軟正黑體" panose="020B0604030504040204" pitchFamily="34" charset="-120"/>
                <a:ea typeface="微軟正黑體" panose="020B0604030504040204" pitchFamily="34" charset="-120"/>
              </a:rPr>
            </a:br>
            <a:endParaRPr lang="en-US" altLang="zh-TW" sz="1800">
              <a:latin typeface="微軟正黑體" panose="020B0604030504040204" pitchFamily="34" charset="-120"/>
              <a:ea typeface="微軟正黑體" panose="020B0604030504040204" pitchFamily="34" charset="-120"/>
            </a:endParaRPr>
          </a:p>
          <a:p>
            <a:r>
              <a:rPr lang="zh-TW" altLang="en-US" sz="1800">
                <a:latin typeface="微軟正黑體" panose="020B0604030504040204" pitchFamily="34" charset="-120"/>
                <a:ea typeface="微軟正黑體" panose="020B0604030504040204" pitchFamily="34" charset="-120"/>
              </a:rPr>
              <a:t>蔡季倫：</a:t>
            </a:r>
            <a:endParaRPr lang="en-US" altLang="zh-TW" sz="1800">
              <a:latin typeface="微軟正黑體" panose="020B0604030504040204" pitchFamily="34" charset="-120"/>
              <a:ea typeface="微軟正黑體" panose="020B0604030504040204" pitchFamily="34" charset="-120"/>
            </a:endParaRPr>
          </a:p>
          <a:p>
            <a:pPr marL="457200" lvl="1" indent="0">
              <a:buNone/>
            </a:pPr>
            <a:r>
              <a:rPr lang="zh-TW" altLang="en-US" sz="1800">
                <a:latin typeface="微軟正黑體" panose="020B0604030504040204" pitchFamily="34" charset="-120"/>
                <a:ea typeface="微軟正黑體" panose="020B0604030504040204" pitchFamily="34" charset="-120"/>
              </a:rPr>
              <a:t>感謝系上讓我們有這個機會使用在大學學到的東西來完成出一個成品。雖然有些地方還需要改進，我們也會配合著企業給我們的意見進一步的做修改，讓這</a:t>
            </a:r>
            <a:r>
              <a:rPr lang="en-US" altLang="zh-TW" sz="1800">
                <a:latin typeface="微軟正黑體" panose="020B0604030504040204" pitchFamily="34" charset="-120"/>
                <a:ea typeface="微軟正黑體" panose="020B0604030504040204" pitchFamily="34" charset="-120"/>
              </a:rPr>
              <a:t>App.</a:t>
            </a:r>
            <a:r>
              <a:rPr lang="zh-TW" altLang="en-US" sz="1800">
                <a:latin typeface="微軟正黑體" panose="020B0604030504040204" pitchFamily="34" charset="-120"/>
                <a:ea typeface="微軟正黑體" panose="020B0604030504040204" pitchFamily="34" charset="-120"/>
              </a:rPr>
              <a:t>看起來更完整。</a:t>
            </a:r>
            <a:r>
              <a:rPr lang="en-US" altLang="zh-TW" sz="1800">
                <a:latin typeface="微軟正黑體" panose="020B0604030504040204" pitchFamily="34" charset="-120"/>
                <a:ea typeface="微軟正黑體" panose="020B0604030504040204" pitchFamily="34" charset="-120"/>
              </a:rPr>
              <a:t>thanks all</a:t>
            </a:r>
            <a:r>
              <a:rPr lang="zh-TW" altLang="en-US" sz="180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4203018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sz="4800"/>
              <a:t>心得</a:t>
            </a:r>
          </a:p>
        </p:txBody>
      </p:sp>
      <p:sp>
        <p:nvSpPr>
          <p:cNvPr id="3" name="內容版面配置區 2"/>
          <p:cNvSpPr>
            <a:spLocks noGrp="1"/>
          </p:cNvSpPr>
          <p:nvPr>
            <p:ph sz="quarter" idx="13"/>
          </p:nvPr>
        </p:nvSpPr>
        <p:spPr/>
        <p:txBody>
          <a:bodyPr>
            <a:normAutofit/>
          </a:bodyPr>
          <a:lstStyle/>
          <a:p>
            <a:r>
              <a:rPr lang="zh-TW" altLang="en-US" sz="1800">
                <a:latin typeface="微軟正黑體" panose="020B0604030504040204" pitchFamily="34" charset="-120"/>
                <a:ea typeface="微軟正黑體" panose="020B0604030504040204" pitchFamily="34" charset="-120"/>
              </a:rPr>
              <a:t>蔣明時</a:t>
            </a:r>
            <a:r>
              <a:rPr lang="zh-TW" altLang="en-US" sz="1800" smtClean="0">
                <a:latin typeface="微軟正黑體" panose="020B0604030504040204" pitchFamily="34" charset="-120"/>
                <a:ea typeface="微軟正黑體" panose="020B0604030504040204" pitchFamily="34" charset="-120"/>
              </a:rPr>
              <a:t>：</a:t>
            </a:r>
            <a:endParaRPr lang="en-US" altLang="zh-TW" sz="1800" smtClean="0">
              <a:latin typeface="微軟正黑體" panose="020B0604030504040204" pitchFamily="34" charset="-120"/>
              <a:ea typeface="微軟正黑體" panose="020B0604030504040204" pitchFamily="34" charset="-120"/>
            </a:endParaRPr>
          </a:p>
          <a:p>
            <a:pPr marL="457200" lvl="1" indent="0">
              <a:buNone/>
            </a:pPr>
            <a:r>
              <a:rPr lang="zh-TW" altLang="en-US" sz="1800">
                <a:latin typeface="微軟正黑體" panose="020B0604030504040204" pitchFamily="34" charset="-120"/>
                <a:ea typeface="微軟正黑體" panose="020B0604030504040204" pitchFamily="34" charset="-120"/>
              </a:rPr>
              <a:t>我覺得專題這門課，雖然有些規定很奇怪又耐人尋味，但</a:t>
            </a:r>
            <a:r>
              <a:rPr lang="zh-TW" altLang="en-US" sz="1800" smtClean="0">
                <a:latin typeface="微軟正黑體" panose="020B0604030504040204" pitchFamily="34" charset="-120"/>
                <a:ea typeface="微軟正黑體" panose="020B0604030504040204" pitchFamily="34" charset="-120"/>
              </a:rPr>
              <a:t>在修完</a:t>
            </a:r>
            <a:r>
              <a:rPr lang="zh-TW" altLang="en-US" sz="1800">
                <a:latin typeface="微軟正黑體" panose="020B0604030504040204" pitchFamily="34" charset="-120"/>
                <a:ea typeface="微軟正黑體" panose="020B0604030504040204" pitchFamily="34" charset="-120"/>
              </a:rPr>
              <a:t>這門課之後，我覺得最大的收穫不是最後的成品，而是這辛苦但值得回味的過程，以及解決問題的能力。我們從影像分析開始，到</a:t>
            </a:r>
            <a:r>
              <a:rPr lang="en-US" altLang="zh-TW" sz="1800">
                <a:latin typeface="微軟正黑體" panose="020B0604030504040204" pitchFamily="34" charset="-120"/>
                <a:ea typeface="微軟正黑體" panose="020B0604030504040204" pitchFamily="34" charset="-120"/>
              </a:rPr>
              <a:t>app</a:t>
            </a:r>
            <a:r>
              <a:rPr lang="zh-TW" altLang="en-US" sz="1800">
                <a:latin typeface="微軟正黑體" panose="020B0604030504040204" pitchFamily="34" charset="-120"/>
                <a:ea typeface="微軟正黑體" panose="020B0604030504040204" pitchFamily="34" charset="-120"/>
              </a:rPr>
              <a:t>的開發，幾乎都是靠自己查資料，自己摸索，慢慢的一點一滴拼湊出來，到最後真的變成一個</a:t>
            </a:r>
            <a:r>
              <a:rPr lang="en-US" altLang="zh-TW" sz="1800">
                <a:latin typeface="微軟正黑體" panose="020B0604030504040204" pitchFamily="34" charset="-120"/>
                <a:ea typeface="微軟正黑體" panose="020B0604030504040204" pitchFamily="34" charset="-120"/>
              </a:rPr>
              <a:t>app</a:t>
            </a:r>
            <a:r>
              <a:rPr lang="zh-TW" altLang="en-US" sz="1800">
                <a:latin typeface="微軟正黑體" panose="020B0604030504040204" pitchFamily="34" charset="-120"/>
                <a:ea typeface="微軟正黑體" panose="020B0604030504040204" pitchFamily="34" charset="-120"/>
              </a:rPr>
              <a:t>的時候那種感動真的無法形容。</a:t>
            </a:r>
            <a:endParaRPr lang="en-US" altLang="zh-TW" sz="18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3830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簡介</a:t>
            </a:r>
          </a:p>
        </p:txBody>
      </p:sp>
      <p:sp>
        <p:nvSpPr>
          <p:cNvPr id="38" name="文字方塊 37"/>
          <p:cNvSpPr txBox="1"/>
          <p:nvPr/>
        </p:nvSpPr>
        <p:spPr>
          <a:xfrm>
            <a:off x="2625824" y="1967929"/>
            <a:ext cx="5544616" cy="286232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1</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Java</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2</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Eclipse</a:t>
            </a:r>
            <a:r>
              <a:rPr lang="zh-TW" altLang="en-US" dirty="0">
                <a:latin typeface="微軟正黑體" panose="020B0604030504040204" pitchFamily="34" charset="-120"/>
                <a:ea typeface="微軟正黑體" panose="020B0604030504040204" pitchFamily="34" charset="-120"/>
              </a:rPr>
              <a:t>編輯</a:t>
            </a:r>
            <a:r>
              <a:rPr lang="zh-TW" altLang="en-US" dirty="0" smtClean="0">
                <a:latin typeface="微軟正黑體" panose="020B0604030504040204" pitchFamily="34" charset="-120"/>
                <a:ea typeface="微軟正黑體" panose="020B0604030504040204" pitchFamily="34" charset="-120"/>
              </a:rPr>
              <a:t>工具</a:t>
            </a:r>
            <a:endParaRPr lang="en-US" altLang="zh-TW" dirty="0" smtClean="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3</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Android </a:t>
            </a:r>
            <a:r>
              <a:rPr lang="en-US" altLang="zh-TW" dirty="0">
                <a:latin typeface="微軟正黑體" panose="020B0604030504040204" pitchFamily="34" charset="-120"/>
                <a:ea typeface="微軟正黑體" panose="020B0604030504040204" pitchFamily="34" charset="-120"/>
              </a:rPr>
              <a:t>SDK</a:t>
            </a:r>
            <a:r>
              <a:rPr lang="zh-TW" altLang="en-US" dirty="0">
                <a:latin typeface="微軟正黑體" panose="020B0604030504040204" pitchFamily="34" charset="-120"/>
                <a:ea typeface="微軟正黑體" panose="020B0604030504040204" pitchFamily="34" charset="-120"/>
              </a:rPr>
              <a:t>開發</a:t>
            </a:r>
            <a:r>
              <a:rPr lang="zh-TW" altLang="en-US" dirty="0" smtClean="0">
                <a:latin typeface="微軟正黑體" panose="020B0604030504040204" pitchFamily="34" charset="-120"/>
                <a:ea typeface="微軟正黑體" panose="020B0604030504040204" pitchFamily="34" charset="-120"/>
              </a:rPr>
              <a:t>工具</a:t>
            </a:r>
            <a:endParaRPr lang="en-US" altLang="zh-TW" dirty="0" smtClean="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4</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2D</a:t>
            </a:r>
            <a:r>
              <a:rPr lang="zh-TW" altLang="en-US" dirty="0" smtClean="0">
                <a:latin typeface="微軟正黑體" panose="020B0604030504040204" pitchFamily="34" charset="-120"/>
                <a:ea typeface="微軟正黑體" panose="020B0604030504040204" pitchFamily="34" charset="-120"/>
              </a:rPr>
              <a:t>影像處理</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5</a:t>
            </a:r>
            <a:r>
              <a:rPr lang="zh-TW" altLang="en-US" dirty="0" smtClean="0">
                <a:latin typeface="微軟正黑體" panose="020B0604030504040204" pitchFamily="34" charset="-120"/>
                <a:ea typeface="微軟正黑體" panose="020B0604030504040204" pitchFamily="34" charset="-120"/>
              </a:rPr>
              <a:t>、智慧型</a:t>
            </a:r>
            <a:r>
              <a:rPr lang="zh-TW" altLang="en-US" dirty="0">
                <a:latin typeface="微軟正黑體" panose="020B0604030504040204" pitchFamily="34" charset="-120"/>
                <a:ea typeface="微軟正黑體" panose="020B0604030504040204" pitchFamily="34" charset="-120"/>
              </a:rPr>
              <a:t>手機相機相關</a:t>
            </a:r>
            <a:r>
              <a:rPr lang="zh-TW" altLang="en-US" dirty="0" smtClean="0">
                <a:latin typeface="微軟正黑體" panose="020B0604030504040204" pitchFamily="34" charset="-120"/>
                <a:ea typeface="微軟正黑體" panose="020B0604030504040204" pitchFamily="34" charset="-120"/>
              </a:rPr>
              <a:t>功能</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　　</a:t>
            </a:r>
            <a:r>
              <a:rPr lang="en-US" altLang="zh-TW" dirty="0" smtClean="0">
                <a:latin typeface="微軟正黑體" panose="020B0604030504040204" pitchFamily="34" charset="-120"/>
                <a:ea typeface="微軟正黑體" panose="020B0604030504040204" pitchFamily="34" charset="-120"/>
              </a:rPr>
              <a:t>6</a:t>
            </a:r>
            <a:r>
              <a:rPr lang="zh-TW" altLang="en-US" dirty="0" smtClean="0">
                <a:latin typeface="微軟正黑體" panose="020B0604030504040204" pitchFamily="34" charset="-120"/>
                <a:ea typeface="微軟正黑體" panose="020B0604030504040204" pitchFamily="34" charset="-120"/>
              </a:rPr>
              <a:t>、</a:t>
            </a:r>
            <a:r>
              <a:rPr lang="en-US" altLang="zh-TW" dirty="0" smtClean="0">
                <a:latin typeface="微軟正黑體" panose="020B0604030504040204" pitchFamily="34" charset="-120"/>
                <a:ea typeface="微軟正黑體" panose="020B0604030504040204" pitchFamily="34" charset="-120"/>
              </a:rPr>
              <a:t>MATLAB</a:t>
            </a:r>
          </a:p>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r>
              <a:rPr lang="zh-TW" altLang="en-US" dirty="0" smtClean="0">
                <a:latin typeface="微軟正黑體" panose="020B0604030504040204" pitchFamily="34" charset="-120"/>
                <a:ea typeface="微軟正黑體" panose="020B0604030504040204" pitchFamily="34" charset="-120"/>
              </a:rPr>
              <a:t>　　</a:t>
            </a:r>
            <a:r>
              <a:rPr lang="zh-TW" altLang="zh-TW" dirty="0" smtClean="0">
                <a:latin typeface="微軟正黑體" panose="020B0604030504040204" pitchFamily="34" charset="-120"/>
                <a:ea typeface="微軟正黑體" panose="020B0604030504040204" pitchFamily="34" charset="-120"/>
              </a:rPr>
              <a:t>得心應手</a:t>
            </a:r>
            <a:r>
              <a:rPr lang="zh-TW" altLang="zh-TW" dirty="0">
                <a:latin typeface="微軟正黑體" panose="020B0604030504040204" pitchFamily="34" charset="-120"/>
                <a:ea typeface="微軟正黑體" panose="020B0604030504040204" pitchFamily="34" charset="-120"/>
              </a:rPr>
              <a:t>其實是一款簡單、方便又免費的</a:t>
            </a:r>
            <a:r>
              <a:rPr lang="en-US" altLang="zh-TW" dirty="0">
                <a:latin typeface="微軟正黑體" panose="020B0604030504040204" pitchFamily="34" charset="-120"/>
                <a:ea typeface="微軟正黑體" panose="020B0604030504040204" pitchFamily="34" charset="-120"/>
              </a:rPr>
              <a:t>APP</a:t>
            </a:r>
            <a:r>
              <a:rPr lang="zh-TW" altLang="zh-TW" dirty="0">
                <a:latin typeface="微軟正黑體" panose="020B0604030504040204" pitchFamily="34" charset="-120"/>
                <a:ea typeface="微軟正黑體" panose="020B0604030504040204" pitchFamily="34" charset="-120"/>
              </a:rPr>
              <a:t>。主要提供給使用者能夠立即得知自己的身體</a:t>
            </a:r>
            <a:r>
              <a:rPr lang="zh-TW" altLang="zh-TW" dirty="0" smtClean="0">
                <a:latin typeface="微軟正黑體" panose="020B0604030504040204" pitchFamily="34" charset="-120"/>
                <a:ea typeface="微軟正黑體" panose="020B0604030504040204" pitchFamily="34" charset="-120"/>
              </a:rPr>
              <a:t>狀況，</a:t>
            </a:r>
            <a:r>
              <a:rPr lang="zh-TW" altLang="zh-TW" dirty="0">
                <a:latin typeface="微軟正黑體" panose="020B0604030504040204" pitchFamily="34" charset="-120"/>
                <a:ea typeface="微軟正黑體" panose="020B0604030504040204" pitchFamily="34" charset="-120"/>
              </a:rPr>
              <a:t>讓自己能夠了解自己的身體狀況。</a:t>
            </a:r>
            <a:endParaRPr lang="zh-TW" altLang="en-US" dirty="0">
              <a:latin typeface="微軟正黑體" panose="020B0604030504040204" pitchFamily="34" charset="-120"/>
              <a:ea typeface="微軟正黑體" panose="020B0604030504040204" pitchFamily="34" charset="-120"/>
            </a:endParaRPr>
          </a:p>
        </p:txBody>
      </p:sp>
      <p:grpSp>
        <p:nvGrpSpPr>
          <p:cNvPr id="27" name="群組 26"/>
          <p:cNvGrpSpPr/>
          <p:nvPr/>
        </p:nvGrpSpPr>
        <p:grpSpPr>
          <a:xfrm>
            <a:off x="539552" y="1772816"/>
            <a:ext cx="1656184" cy="3096344"/>
            <a:chOff x="753616" y="1412776"/>
            <a:chExt cx="1656184" cy="3096344"/>
          </a:xfrm>
        </p:grpSpPr>
        <p:grpSp>
          <p:nvGrpSpPr>
            <p:cNvPr id="28" name="群組 27"/>
            <p:cNvGrpSpPr/>
            <p:nvPr/>
          </p:nvGrpSpPr>
          <p:grpSpPr>
            <a:xfrm>
              <a:off x="753616" y="1412776"/>
              <a:ext cx="1656184" cy="2952328"/>
              <a:chOff x="251520" y="836712"/>
              <a:chExt cx="1656184" cy="2952328"/>
            </a:xfrm>
          </p:grpSpPr>
          <p:sp>
            <p:nvSpPr>
              <p:cNvPr id="31" name="文字方塊 30"/>
              <p:cNvSpPr txBox="1"/>
              <p:nvPr/>
            </p:nvSpPr>
            <p:spPr>
              <a:xfrm>
                <a:off x="323528" y="1279793"/>
                <a:ext cx="1368152" cy="307777"/>
              </a:xfrm>
              <a:prstGeom prst="rect">
                <a:avLst/>
              </a:prstGeom>
              <a:noFill/>
            </p:spPr>
            <p:txBody>
              <a:bodyPr wrap="square" rtlCol="0">
                <a:spAutoFit/>
              </a:bodyPr>
              <a:lstStyle/>
              <a:p>
                <a:r>
                  <a:rPr lang="zh-TW" altLang="en-US" sz="1400" dirty="0">
                    <a:solidFill>
                      <a:srgbClr val="FFFF00"/>
                    </a:solidFill>
                  </a:rPr>
                  <a:t>簡介</a:t>
                </a:r>
              </a:p>
            </p:txBody>
          </p:sp>
          <p:sp>
            <p:nvSpPr>
              <p:cNvPr id="32" name="文字方塊 31"/>
              <p:cNvSpPr txBox="1"/>
              <p:nvPr/>
            </p:nvSpPr>
            <p:spPr>
              <a:xfrm>
                <a:off x="323528" y="1711841"/>
                <a:ext cx="1512168" cy="307777"/>
              </a:xfrm>
              <a:prstGeom prst="rect">
                <a:avLst/>
              </a:prstGeom>
              <a:noFill/>
            </p:spPr>
            <p:txBody>
              <a:bodyPr wrap="square" rtlCol="0">
                <a:spAutoFit/>
              </a:bodyPr>
              <a:lstStyle/>
              <a:p>
                <a:r>
                  <a:rPr lang="zh-TW" altLang="en-US" sz="1400" dirty="0"/>
                  <a:t>研究方法及步驟</a:t>
                </a:r>
              </a:p>
            </p:txBody>
          </p:sp>
          <p:sp>
            <p:nvSpPr>
              <p:cNvPr id="33" name="文字方塊 32"/>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34" name="文字方塊 33"/>
              <p:cNvSpPr txBox="1"/>
              <p:nvPr/>
            </p:nvSpPr>
            <p:spPr>
              <a:xfrm>
                <a:off x="323528" y="836712"/>
                <a:ext cx="1368152" cy="307777"/>
              </a:xfrm>
              <a:prstGeom prst="rect">
                <a:avLst/>
              </a:prstGeom>
              <a:noFill/>
            </p:spPr>
            <p:txBody>
              <a:bodyPr wrap="square" rtlCol="0">
                <a:spAutoFit/>
              </a:bodyPr>
              <a:lstStyle/>
              <a:p>
                <a:r>
                  <a:rPr lang="zh-TW" altLang="en-US" sz="1400" dirty="0"/>
                  <a:t>前言</a:t>
                </a:r>
              </a:p>
            </p:txBody>
          </p:sp>
          <p:sp>
            <p:nvSpPr>
              <p:cNvPr id="35" name="文字方塊 34"/>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36" name="文字方塊 35"/>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61" name="文字方塊 60"/>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62" name="群組 61"/>
              <p:cNvGrpSpPr/>
              <p:nvPr/>
            </p:nvGrpSpPr>
            <p:grpSpPr>
              <a:xfrm>
                <a:off x="251520" y="990600"/>
                <a:ext cx="288032" cy="2798440"/>
                <a:chOff x="251520" y="990600"/>
                <a:chExt cx="288032" cy="2798440"/>
              </a:xfrm>
            </p:grpSpPr>
            <p:grpSp>
              <p:nvGrpSpPr>
                <p:cNvPr id="63" name="群組 62"/>
                <p:cNvGrpSpPr/>
                <p:nvPr/>
              </p:nvGrpSpPr>
              <p:grpSpPr>
                <a:xfrm>
                  <a:off x="251520" y="990600"/>
                  <a:ext cx="72008" cy="2798440"/>
                  <a:chOff x="251520" y="990600"/>
                  <a:chExt cx="72008" cy="2798440"/>
                </a:xfrm>
              </p:grpSpPr>
              <p:cxnSp>
                <p:nvCxnSpPr>
                  <p:cNvPr id="69" name="直線接點 68"/>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線接點 69"/>
                  <p:cNvCxnSpPr>
                    <a:endCxn id="34"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接點 72"/>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群組 63"/>
                <p:cNvGrpSpPr/>
                <p:nvPr/>
              </p:nvGrpSpPr>
              <p:grpSpPr>
                <a:xfrm>
                  <a:off x="251520" y="2014101"/>
                  <a:ext cx="288032" cy="1054860"/>
                  <a:chOff x="251520" y="2014101"/>
                  <a:chExt cx="288032" cy="1054860"/>
                </a:xfrm>
              </p:grpSpPr>
              <p:cxnSp>
                <p:nvCxnSpPr>
                  <p:cNvPr id="65" name="直線接點 64"/>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29" name="直線接點 28"/>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964722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smtClean="0"/>
              <a:t>研究方法及步驟</a:t>
            </a:r>
            <a:endParaRPr lang="zh-TW" altLang="en-US" sz="4800" dirty="0"/>
          </a:p>
        </p:txBody>
      </p:sp>
      <p:sp>
        <p:nvSpPr>
          <p:cNvPr id="38" name="文字方塊 37"/>
          <p:cNvSpPr txBox="1"/>
          <p:nvPr/>
        </p:nvSpPr>
        <p:spPr>
          <a:xfrm>
            <a:off x="2625824" y="1967929"/>
            <a:ext cx="5544616" cy="3323987"/>
          </a:xfrm>
          <a:prstGeom prst="rect">
            <a:avLst/>
          </a:prstGeom>
          <a:noFill/>
        </p:spPr>
        <p:txBody>
          <a:bodyPr wrap="square" rtlCol="0">
            <a:spAutoFit/>
          </a:bodyPr>
          <a:lstStyle/>
          <a:p>
            <a:r>
              <a:rPr lang="zh-TW" altLang="en-US" dirty="0" smtClean="0"/>
              <a:t>　　接下來我們將以步驟順序來解釋，而研究方法主要可以分為兩部分探討：</a:t>
            </a:r>
            <a:endParaRPr lang="en-US" altLang="zh-TW" dirty="0" smtClean="0"/>
          </a:p>
          <a:p>
            <a:pPr>
              <a:lnSpc>
                <a:spcPct val="200000"/>
              </a:lnSpc>
            </a:pPr>
            <a:r>
              <a:rPr lang="en-US" altLang="zh-TW" dirty="0" smtClean="0"/>
              <a:t>	</a:t>
            </a:r>
          </a:p>
          <a:p>
            <a:pPr>
              <a:lnSpc>
                <a:spcPct val="200000"/>
              </a:lnSpc>
            </a:pPr>
            <a:r>
              <a:rPr lang="en-US" altLang="zh-TW" sz="2000" dirty="0">
                <a:solidFill>
                  <a:srgbClr val="FF0000"/>
                </a:solidFill>
              </a:rPr>
              <a:t>	</a:t>
            </a:r>
            <a:r>
              <a:rPr lang="zh-TW" altLang="en-US" sz="2000" dirty="0" smtClean="0">
                <a:solidFill>
                  <a:srgbClr val="FF0000"/>
                </a:solidFill>
              </a:rPr>
              <a:t>１、心跳偵測演算法之模擬與測試</a:t>
            </a:r>
            <a:endParaRPr lang="en-US" altLang="zh-TW" sz="2000" dirty="0" smtClean="0">
              <a:solidFill>
                <a:srgbClr val="FF0000"/>
              </a:solidFill>
            </a:endParaRPr>
          </a:p>
          <a:p>
            <a:pPr>
              <a:lnSpc>
                <a:spcPct val="200000"/>
              </a:lnSpc>
            </a:pPr>
            <a:r>
              <a:rPr lang="en-US" altLang="zh-TW" sz="2000" dirty="0">
                <a:solidFill>
                  <a:srgbClr val="FF0000"/>
                </a:solidFill>
              </a:rPr>
              <a:t>	</a:t>
            </a:r>
            <a:r>
              <a:rPr lang="zh-TW" altLang="en-US" sz="2000" dirty="0" smtClean="0">
                <a:solidFill>
                  <a:srgbClr val="FF0000"/>
                </a:solidFill>
              </a:rPr>
              <a:t>２、</a:t>
            </a:r>
            <a:r>
              <a:rPr lang="en-US" altLang="zh-TW" sz="2000" dirty="0" smtClean="0">
                <a:solidFill>
                  <a:srgbClr val="FF0000"/>
                </a:solidFill>
              </a:rPr>
              <a:t>Android</a:t>
            </a:r>
            <a:r>
              <a:rPr lang="zh-TW" altLang="en-US" sz="2000" dirty="0" smtClean="0">
                <a:solidFill>
                  <a:srgbClr val="FF0000"/>
                </a:solidFill>
              </a:rPr>
              <a:t>平台</a:t>
            </a:r>
            <a:r>
              <a:rPr lang="en-US" altLang="zh-TW" sz="2000" dirty="0" smtClean="0">
                <a:solidFill>
                  <a:srgbClr val="FF0000"/>
                </a:solidFill>
              </a:rPr>
              <a:t>App</a:t>
            </a:r>
            <a:r>
              <a:rPr lang="zh-TW" altLang="en-US" sz="2000" dirty="0" smtClean="0">
                <a:solidFill>
                  <a:srgbClr val="FF0000"/>
                </a:solidFill>
              </a:rPr>
              <a:t>程式撰寫</a:t>
            </a:r>
            <a:endParaRPr lang="en-US" altLang="zh-TW" sz="2000" dirty="0" smtClean="0">
              <a:solidFill>
                <a:srgbClr val="FF0000"/>
              </a:solidFill>
            </a:endParaRPr>
          </a:p>
          <a:p>
            <a:pPr>
              <a:lnSpc>
                <a:spcPct val="200000"/>
              </a:lnSpc>
            </a:pPr>
            <a:r>
              <a:rPr lang="zh-TW" altLang="en-US" sz="2000" dirty="0"/>
              <a:t>　</a:t>
            </a:r>
            <a:r>
              <a:rPr lang="zh-TW" altLang="en-US" sz="2000" dirty="0" smtClean="0"/>
              <a:t>　</a:t>
            </a:r>
            <a:endParaRPr lang="en-US" altLang="zh-TW" sz="2000" dirty="0" smtClean="0"/>
          </a:p>
          <a:p>
            <a:r>
              <a:rPr lang="zh-TW" altLang="en-US" dirty="0"/>
              <a:t>　</a:t>
            </a:r>
            <a:r>
              <a:rPr lang="zh-TW" altLang="en-US" dirty="0" smtClean="0"/>
              <a:t>　</a:t>
            </a:r>
            <a:endParaRPr lang="en-US" altLang="zh-TW" dirty="0" smtClean="0"/>
          </a:p>
        </p:txBody>
      </p:sp>
      <p:grpSp>
        <p:nvGrpSpPr>
          <p:cNvPr id="29" name="群組 28"/>
          <p:cNvGrpSpPr/>
          <p:nvPr/>
        </p:nvGrpSpPr>
        <p:grpSpPr>
          <a:xfrm>
            <a:off x="539552" y="1772816"/>
            <a:ext cx="1656184" cy="3096344"/>
            <a:chOff x="753616" y="1412776"/>
            <a:chExt cx="1656184" cy="3096344"/>
          </a:xfrm>
        </p:grpSpPr>
        <p:grpSp>
          <p:nvGrpSpPr>
            <p:cNvPr id="30" name="群組 29"/>
            <p:cNvGrpSpPr/>
            <p:nvPr/>
          </p:nvGrpSpPr>
          <p:grpSpPr>
            <a:xfrm>
              <a:off x="753616" y="1412776"/>
              <a:ext cx="1656184" cy="2952328"/>
              <a:chOff x="251520" y="836712"/>
              <a:chExt cx="1656184" cy="2952328"/>
            </a:xfrm>
          </p:grpSpPr>
          <p:sp>
            <p:nvSpPr>
              <p:cNvPr id="40" name="文字方塊 39"/>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1" name="文字方塊 40"/>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2" name="文字方塊 41"/>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3" name="文字方塊 42"/>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4" name="文字方塊 43"/>
              <p:cNvSpPr txBox="1"/>
              <p:nvPr/>
            </p:nvSpPr>
            <p:spPr>
              <a:xfrm>
                <a:off x="540634" y="2060848"/>
                <a:ext cx="1367070" cy="461665"/>
              </a:xfrm>
              <a:prstGeom prst="rect">
                <a:avLst/>
              </a:prstGeom>
              <a:noFill/>
            </p:spPr>
            <p:txBody>
              <a:bodyPr wrap="square" rtlCol="0">
                <a:spAutoFit/>
              </a:bodyPr>
              <a:lstStyle/>
              <a:p>
                <a:r>
                  <a:rPr lang="zh-TW" altLang="en-US" sz="1200" dirty="0" smtClean="0"/>
                  <a:t>心跳偵測演算法之模擬與測試</a:t>
                </a:r>
                <a:endParaRPr lang="zh-TW" altLang="en-US" sz="1200" dirty="0"/>
              </a:p>
            </p:txBody>
          </p:sp>
          <p:sp>
            <p:nvSpPr>
              <p:cNvPr id="45" name="文字方塊 44"/>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6" name="文字方塊 45"/>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7" name="群組 46"/>
              <p:cNvGrpSpPr/>
              <p:nvPr/>
            </p:nvGrpSpPr>
            <p:grpSpPr>
              <a:xfrm>
                <a:off x="251520" y="990600"/>
                <a:ext cx="288032" cy="2798440"/>
                <a:chOff x="251520" y="990600"/>
                <a:chExt cx="288032" cy="2798440"/>
              </a:xfrm>
            </p:grpSpPr>
            <p:grpSp>
              <p:nvGrpSpPr>
                <p:cNvPr id="48" name="群組 47"/>
                <p:cNvGrpSpPr/>
                <p:nvPr/>
              </p:nvGrpSpPr>
              <p:grpSpPr>
                <a:xfrm>
                  <a:off x="251520" y="990600"/>
                  <a:ext cx="72008" cy="2798440"/>
                  <a:chOff x="251520" y="990600"/>
                  <a:chExt cx="72008" cy="2798440"/>
                </a:xfrm>
              </p:grpSpPr>
              <p:cxnSp>
                <p:nvCxnSpPr>
                  <p:cNvPr id="54" name="直線接點 53"/>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a:endCxn id="43"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9" name="群組 48"/>
                <p:cNvGrpSpPr/>
                <p:nvPr/>
              </p:nvGrpSpPr>
              <p:grpSpPr>
                <a:xfrm>
                  <a:off x="251520" y="2014101"/>
                  <a:ext cx="288032" cy="1054860"/>
                  <a:chOff x="251520" y="2014101"/>
                  <a:chExt cx="288032" cy="1054860"/>
                </a:xfrm>
              </p:grpSpPr>
              <p:cxnSp>
                <p:nvCxnSpPr>
                  <p:cNvPr id="50" name="直線接點 49"/>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1" name="直線接點 30"/>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964722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395372"/>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967929"/>
            <a:ext cx="5544616" cy="369332"/>
          </a:xfrm>
          <a:prstGeom prst="rect">
            <a:avLst/>
          </a:prstGeom>
          <a:noFill/>
        </p:spPr>
        <p:txBody>
          <a:bodyPr wrap="square" rtlCol="0">
            <a:spAutoFit/>
          </a:bodyPr>
          <a:lstStyle/>
          <a:p>
            <a:r>
              <a:rPr lang="zh-TW" altLang="zh-TW" dirty="0"/>
              <a:t>操控智慧型手機閃光開啟及錄影</a:t>
            </a:r>
            <a:endParaRPr lang="en-US" altLang="zh-TW" dirty="0" smtClean="0"/>
          </a:p>
        </p:txBody>
      </p:sp>
      <p:pic>
        <p:nvPicPr>
          <p:cNvPr id="1026" name="Picture 2" descr="圖片%2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987" y="2704635"/>
            <a:ext cx="4016290" cy="2600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字方塊 28"/>
          <p:cNvSpPr txBox="1"/>
          <p:nvPr/>
        </p:nvSpPr>
        <p:spPr>
          <a:xfrm>
            <a:off x="2625824" y="1187460"/>
            <a:ext cx="5544616" cy="369332"/>
          </a:xfrm>
          <a:prstGeom prst="rect">
            <a:avLst/>
          </a:prstGeom>
          <a:noFill/>
        </p:spPr>
        <p:txBody>
          <a:bodyPr wrap="square" rtlCol="0">
            <a:spAutoFit/>
          </a:bodyPr>
          <a:lstStyle/>
          <a:p>
            <a:pPr algn="ctr"/>
            <a:r>
              <a:rPr lang="zh-TW" altLang="en-US" dirty="0">
                <a:solidFill>
                  <a:srgbClr val="92D050"/>
                </a:solidFill>
              </a:rPr>
              <a:t>心跳偵測演算法之模擬與</a:t>
            </a:r>
            <a:r>
              <a:rPr lang="zh-TW" altLang="en-US" dirty="0" smtClean="0">
                <a:solidFill>
                  <a:srgbClr val="92D050"/>
                </a:solidFill>
              </a:rPr>
              <a:t>測試</a:t>
            </a:r>
            <a:endParaRPr lang="zh-TW" altLang="en-US" dirty="0">
              <a:solidFill>
                <a:srgbClr val="92D050"/>
              </a:solidFill>
            </a:endParaRPr>
          </a:p>
        </p:txBody>
      </p:sp>
      <p:grpSp>
        <p:nvGrpSpPr>
          <p:cNvPr id="30" name="群組 29"/>
          <p:cNvGrpSpPr/>
          <p:nvPr/>
        </p:nvGrpSpPr>
        <p:grpSpPr>
          <a:xfrm>
            <a:off x="539552" y="1772816"/>
            <a:ext cx="1656184" cy="3096344"/>
            <a:chOff x="753616" y="1412776"/>
            <a:chExt cx="1656184" cy="3096344"/>
          </a:xfrm>
        </p:grpSpPr>
        <p:grpSp>
          <p:nvGrpSpPr>
            <p:cNvPr id="31" name="群組 30"/>
            <p:cNvGrpSpPr/>
            <p:nvPr/>
          </p:nvGrpSpPr>
          <p:grpSpPr>
            <a:xfrm>
              <a:off x="753616" y="1412776"/>
              <a:ext cx="1656184" cy="2952328"/>
              <a:chOff x="251520" y="836712"/>
              <a:chExt cx="1656184" cy="2952328"/>
            </a:xfrm>
          </p:grpSpPr>
          <p:sp>
            <p:nvSpPr>
              <p:cNvPr id="41" name="文字方塊 40"/>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2" name="文字方塊 41"/>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3" name="文字方塊 42"/>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4" name="文字方塊 43"/>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5" name="文字方塊 44"/>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6" name="文字方塊 45"/>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7" name="文字方塊 46"/>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8" name="群組 47"/>
              <p:cNvGrpSpPr/>
              <p:nvPr/>
            </p:nvGrpSpPr>
            <p:grpSpPr>
              <a:xfrm>
                <a:off x="251520" y="990600"/>
                <a:ext cx="288032" cy="2798440"/>
                <a:chOff x="251520" y="990600"/>
                <a:chExt cx="288032" cy="2798440"/>
              </a:xfrm>
            </p:grpSpPr>
            <p:grpSp>
              <p:nvGrpSpPr>
                <p:cNvPr id="49" name="群組 48"/>
                <p:cNvGrpSpPr/>
                <p:nvPr/>
              </p:nvGrpSpPr>
              <p:grpSpPr>
                <a:xfrm>
                  <a:off x="251520" y="990600"/>
                  <a:ext cx="72008" cy="2798440"/>
                  <a:chOff x="251520" y="990600"/>
                  <a:chExt cx="72008" cy="2798440"/>
                </a:xfrm>
              </p:grpSpPr>
              <p:cxnSp>
                <p:nvCxnSpPr>
                  <p:cNvPr id="55" name="直線接點 54"/>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a:endCxn id="44"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群組 49"/>
                <p:cNvGrpSpPr/>
                <p:nvPr/>
              </p:nvGrpSpPr>
              <p:grpSpPr>
                <a:xfrm>
                  <a:off x="251520" y="2014101"/>
                  <a:ext cx="288032" cy="1054860"/>
                  <a:chOff x="251520" y="2014101"/>
                  <a:chExt cx="288032" cy="1054860"/>
                </a:xfrm>
              </p:grpSpPr>
              <p:cxnSp>
                <p:nvCxnSpPr>
                  <p:cNvPr id="51" name="直線接點 50"/>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2" name="直線接點 3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2646378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771800" y="1967929"/>
            <a:ext cx="5544616" cy="369332"/>
          </a:xfrm>
          <a:prstGeom prst="rect">
            <a:avLst/>
          </a:prstGeom>
          <a:noFill/>
        </p:spPr>
        <p:txBody>
          <a:bodyPr wrap="square" rtlCol="0">
            <a:spAutoFit/>
          </a:bodyPr>
          <a:lstStyle/>
          <a:p>
            <a:r>
              <a:rPr lang="zh-TW" altLang="zh-TW" dirty="0"/>
              <a:t>將錄取到的</a:t>
            </a:r>
            <a:r>
              <a:rPr lang="zh-TW" altLang="zh-TW" dirty="0" smtClean="0"/>
              <a:t>影像儲存</a:t>
            </a:r>
            <a:r>
              <a:rPr lang="zh-TW" altLang="zh-TW" dirty="0"/>
              <a:t>在智慧型手機</a:t>
            </a:r>
            <a:r>
              <a:rPr lang="zh-TW" altLang="zh-TW" dirty="0" smtClean="0"/>
              <a:t>當中並</a:t>
            </a:r>
            <a:r>
              <a:rPr lang="zh-TW" altLang="zh-TW" dirty="0"/>
              <a:t>分析</a:t>
            </a:r>
            <a:r>
              <a:rPr lang="en-US" altLang="zh-TW" dirty="0"/>
              <a:t>RGB</a:t>
            </a:r>
            <a:endParaRPr lang="en-US" altLang="zh-TW" dirty="0" smtClean="0"/>
          </a:p>
        </p:txBody>
      </p:sp>
      <p:sp>
        <p:nvSpPr>
          <p:cNvPr id="29" name="文字方塊 28"/>
          <p:cNvSpPr txBox="1"/>
          <p:nvPr/>
        </p:nvSpPr>
        <p:spPr>
          <a:xfrm>
            <a:off x="2625824" y="1196752"/>
            <a:ext cx="5544616" cy="369332"/>
          </a:xfrm>
          <a:prstGeom prst="rect">
            <a:avLst/>
          </a:prstGeom>
          <a:noFill/>
        </p:spPr>
        <p:txBody>
          <a:bodyPr wrap="square" rtlCol="0">
            <a:spAutoFit/>
          </a:bodyPr>
          <a:lstStyle/>
          <a:p>
            <a:pPr algn="ctr"/>
            <a:r>
              <a:rPr lang="zh-TW" altLang="en-US" dirty="0">
                <a:solidFill>
                  <a:srgbClr val="92D050"/>
                </a:solidFill>
              </a:rPr>
              <a:t>心跳偵測演算法之模擬與</a:t>
            </a:r>
            <a:r>
              <a:rPr lang="zh-TW" altLang="en-US" dirty="0" smtClean="0">
                <a:solidFill>
                  <a:srgbClr val="92D050"/>
                </a:solidFill>
              </a:rPr>
              <a:t>測試</a:t>
            </a:r>
          </a:p>
        </p:txBody>
      </p:sp>
      <p:grpSp>
        <p:nvGrpSpPr>
          <p:cNvPr id="31" name="群組 30"/>
          <p:cNvGrpSpPr/>
          <p:nvPr/>
        </p:nvGrpSpPr>
        <p:grpSpPr>
          <a:xfrm>
            <a:off x="539552" y="1772816"/>
            <a:ext cx="1656184" cy="3096344"/>
            <a:chOff x="753616" y="1412776"/>
            <a:chExt cx="1656184" cy="3096344"/>
          </a:xfrm>
        </p:grpSpPr>
        <p:grpSp>
          <p:nvGrpSpPr>
            <p:cNvPr id="32" name="群組 31"/>
            <p:cNvGrpSpPr/>
            <p:nvPr/>
          </p:nvGrpSpPr>
          <p:grpSpPr>
            <a:xfrm>
              <a:off x="753616" y="1412776"/>
              <a:ext cx="1656184" cy="2952328"/>
              <a:chOff x="251520" y="836712"/>
              <a:chExt cx="1656184" cy="2952328"/>
            </a:xfrm>
          </p:grpSpPr>
          <p:sp>
            <p:nvSpPr>
              <p:cNvPr id="42" name="文字方塊 41"/>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3" name="文字方塊 42"/>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4" name="文字方塊 43"/>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5" name="文字方塊 44"/>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6" name="文字方塊 45"/>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7" name="文字方塊 46"/>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8" name="文字方塊 47"/>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9" name="群組 48"/>
              <p:cNvGrpSpPr/>
              <p:nvPr/>
            </p:nvGrpSpPr>
            <p:grpSpPr>
              <a:xfrm>
                <a:off x="251520" y="990600"/>
                <a:ext cx="288032" cy="2798440"/>
                <a:chOff x="251520" y="990600"/>
                <a:chExt cx="288032" cy="2798440"/>
              </a:xfrm>
            </p:grpSpPr>
            <p:grpSp>
              <p:nvGrpSpPr>
                <p:cNvPr id="50" name="群組 49"/>
                <p:cNvGrpSpPr/>
                <p:nvPr/>
              </p:nvGrpSpPr>
              <p:grpSpPr>
                <a:xfrm>
                  <a:off x="251520" y="990600"/>
                  <a:ext cx="72008" cy="2798440"/>
                  <a:chOff x="251520" y="990600"/>
                  <a:chExt cx="72008" cy="2798440"/>
                </a:xfrm>
              </p:grpSpPr>
              <p:cxnSp>
                <p:nvCxnSpPr>
                  <p:cNvPr id="56" name="直線接點 55"/>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a:endCxn id="45"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群組 50"/>
                <p:cNvGrpSpPr/>
                <p:nvPr/>
              </p:nvGrpSpPr>
              <p:grpSpPr>
                <a:xfrm>
                  <a:off x="251520" y="2014101"/>
                  <a:ext cx="288032" cy="1054860"/>
                  <a:chOff x="251520" y="2014101"/>
                  <a:chExt cx="288032" cy="1054860"/>
                </a:xfrm>
              </p:grpSpPr>
              <p:cxnSp>
                <p:nvCxnSpPr>
                  <p:cNvPr id="52" name="直線接點 51"/>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0" name="直線接點 39"/>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
        <p:nvSpPr>
          <p:cNvPr id="37" name="文字方塊 36"/>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pic>
        <p:nvPicPr>
          <p:cNvPr id="11" name="analysi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71800" y="2636912"/>
            <a:ext cx="5334000" cy="4000500"/>
          </a:xfrm>
          <a:prstGeom prst="rect">
            <a:avLst/>
          </a:prstGeom>
        </p:spPr>
      </p:pic>
    </p:spTree>
    <p:extLst>
      <p:ext uri="{BB962C8B-B14F-4D97-AF65-F5344CB8AC3E}">
        <p14:creationId xmlns:p14="http://schemas.microsoft.com/office/powerpoint/2010/main" val="32290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1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771800" y="1967929"/>
            <a:ext cx="5544616" cy="369332"/>
          </a:xfrm>
          <a:prstGeom prst="rect">
            <a:avLst/>
          </a:prstGeom>
          <a:noFill/>
        </p:spPr>
        <p:txBody>
          <a:bodyPr wrap="square" rtlCol="0">
            <a:spAutoFit/>
          </a:bodyPr>
          <a:lstStyle/>
          <a:p>
            <a:r>
              <a:rPr lang="zh-TW" altLang="zh-TW" dirty="0"/>
              <a:t>將錄取到的</a:t>
            </a:r>
            <a:r>
              <a:rPr lang="zh-TW" altLang="zh-TW" dirty="0" smtClean="0"/>
              <a:t>影像儲存</a:t>
            </a:r>
            <a:r>
              <a:rPr lang="zh-TW" altLang="zh-TW" dirty="0"/>
              <a:t>在智慧型手機</a:t>
            </a:r>
            <a:r>
              <a:rPr lang="zh-TW" altLang="zh-TW" dirty="0" smtClean="0"/>
              <a:t>當中並</a:t>
            </a:r>
            <a:r>
              <a:rPr lang="zh-TW" altLang="zh-TW" dirty="0"/>
              <a:t>分析</a:t>
            </a:r>
            <a:r>
              <a:rPr lang="en-US" altLang="zh-TW" dirty="0"/>
              <a:t>RGB</a:t>
            </a:r>
            <a:endParaRPr lang="en-US" altLang="zh-TW" dirty="0" smtClean="0"/>
          </a:p>
        </p:txBody>
      </p:sp>
      <p:sp>
        <p:nvSpPr>
          <p:cNvPr id="29" name="文字方塊 28"/>
          <p:cNvSpPr txBox="1"/>
          <p:nvPr/>
        </p:nvSpPr>
        <p:spPr>
          <a:xfrm>
            <a:off x="2625824" y="1196752"/>
            <a:ext cx="5544616" cy="369332"/>
          </a:xfrm>
          <a:prstGeom prst="rect">
            <a:avLst/>
          </a:prstGeom>
          <a:noFill/>
        </p:spPr>
        <p:txBody>
          <a:bodyPr wrap="square" rtlCol="0">
            <a:spAutoFit/>
          </a:bodyPr>
          <a:lstStyle/>
          <a:p>
            <a:pPr algn="ctr"/>
            <a:r>
              <a:rPr lang="zh-TW" altLang="en-US" dirty="0">
                <a:solidFill>
                  <a:srgbClr val="92D050"/>
                </a:solidFill>
              </a:rPr>
              <a:t>心跳偵測演算法之模擬與</a:t>
            </a:r>
            <a:r>
              <a:rPr lang="zh-TW" altLang="en-US" dirty="0" smtClean="0">
                <a:solidFill>
                  <a:srgbClr val="92D050"/>
                </a:solidFill>
              </a:rPr>
              <a:t>測試</a:t>
            </a:r>
          </a:p>
        </p:txBody>
      </p:sp>
      <p:grpSp>
        <p:nvGrpSpPr>
          <p:cNvPr id="31" name="群組 30"/>
          <p:cNvGrpSpPr/>
          <p:nvPr/>
        </p:nvGrpSpPr>
        <p:grpSpPr>
          <a:xfrm>
            <a:off x="539552" y="1772816"/>
            <a:ext cx="1656184" cy="3096344"/>
            <a:chOff x="753616" y="1412776"/>
            <a:chExt cx="1656184" cy="3096344"/>
          </a:xfrm>
        </p:grpSpPr>
        <p:grpSp>
          <p:nvGrpSpPr>
            <p:cNvPr id="32" name="群組 31"/>
            <p:cNvGrpSpPr/>
            <p:nvPr/>
          </p:nvGrpSpPr>
          <p:grpSpPr>
            <a:xfrm>
              <a:off x="753616" y="1412776"/>
              <a:ext cx="1656184" cy="2952328"/>
              <a:chOff x="251520" y="836712"/>
              <a:chExt cx="1656184" cy="2952328"/>
            </a:xfrm>
          </p:grpSpPr>
          <p:sp>
            <p:nvSpPr>
              <p:cNvPr id="42" name="文字方塊 41"/>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3" name="文字方塊 42"/>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4" name="文字方塊 43"/>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5" name="文字方塊 44"/>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6" name="文字方塊 45"/>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7" name="文字方塊 46"/>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8" name="文字方塊 47"/>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9" name="群組 48"/>
              <p:cNvGrpSpPr/>
              <p:nvPr/>
            </p:nvGrpSpPr>
            <p:grpSpPr>
              <a:xfrm>
                <a:off x="251520" y="990600"/>
                <a:ext cx="288032" cy="2798440"/>
                <a:chOff x="251520" y="990600"/>
                <a:chExt cx="288032" cy="2798440"/>
              </a:xfrm>
            </p:grpSpPr>
            <p:grpSp>
              <p:nvGrpSpPr>
                <p:cNvPr id="50" name="群組 49"/>
                <p:cNvGrpSpPr/>
                <p:nvPr/>
              </p:nvGrpSpPr>
              <p:grpSpPr>
                <a:xfrm>
                  <a:off x="251520" y="990600"/>
                  <a:ext cx="72008" cy="2798440"/>
                  <a:chOff x="251520" y="990600"/>
                  <a:chExt cx="72008" cy="2798440"/>
                </a:xfrm>
              </p:grpSpPr>
              <p:cxnSp>
                <p:nvCxnSpPr>
                  <p:cNvPr id="56" name="直線接點 55"/>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a:endCxn id="45"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群組 50"/>
                <p:cNvGrpSpPr/>
                <p:nvPr/>
              </p:nvGrpSpPr>
              <p:grpSpPr>
                <a:xfrm>
                  <a:off x="251520" y="2014101"/>
                  <a:ext cx="288032" cy="1054860"/>
                  <a:chOff x="251520" y="2014101"/>
                  <a:chExt cx="288032" cy="1054860"/>
                </a:xfrm>
              </p:grpSpPr>
              <p:cxnSp>
                <p:nvCxnSpPr>
                  <p:cNvPr id="52" name="直線接點 51"/>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0" name="直線接點 39"/>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grpSp>
        <p:nvGrpSpPr>
          <p:cNvPr id="34" name="群組 33"/>
          <p:cNvGrpSpPr/>
          <p:nvPr/>
        </p:nvGrpSpPr>
        <p:grpSpPr>
          <a:xfrm>
            <a:off x="2771800" y="2636912"/>
            <a:ext cx="5688632" cy="4010962"/>
            <a:chOff x="2627784" y="2483604"/>
            <a:chExt cx="5688632" cy="4010962"/>
          </a:xfrm>
        </p:grpSpPr>
        <p:pic>
          <p:nvPicPr>
            <p:cNvPr id="35" name="Picture 2" descr="heart2_plot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673" y="2483604"/>
              <a:ext cx="5277703" cy="3949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文字方塊 35"/>
            <p:cNvSpPr txBox="1"/>
            <p:nvPr/>
          </p:nvSpPr>
          <p:spPr>
            <a:xfrm>
              <a:off x="7380312" y="6156012"/>
              <a:ext cx="936104" cy="338554"/>
            </a:xfrm>
            <a:prstGeom prst="rect">
              <a:avLst/>
            </a:prstGeom>
            <a:noFill/>
          </p:spPr>
          <p:txBody>
            <a:bodyPr wrap="square" rtlCol="0">
              <a:spAutoFit/>
            </a:bodyPr>
            <a:lstStyle/>
            <a:p>
              <a:r>
                <a:rPr lang="en-US" altLang="zh-TW" sz="1600" dirty="0" smtClean="0">
                  <a:solidFill>
                    <a:schemeClr val="bg1"/>
                  </a:solidFill>
                </a:rPr>
                <a:t>frame</a:t>
              </a:r>
              <a:endParaRPr lang="zh-TW" altLang="en-US" sz="1600" dirty="0">
                <a:solidFill>
                  <a:schemeClr val="bg1"/>
                </a:solidFill>
              </a:endParaRPr>
            </a:p>
          </p:txBody>
        </p:sp>
        <p:sp>
          <p:nvSpPr>
            <p:cNvPr id="39" name="文字方塊 38"/>
            <p:cNvSpPr txBox="1"/>
            <p:nvPr/>
          </p:nvSpPr>
          <p:spPr>
            <a:xfrm>
              <a:off x="2627784" y="2483604"/>
              <a:ext cx="936104" cy="338554"/>
            </a:xfrm>
            <a:prstGeom prst="rect">
              <a:avLst/>
            </a:prstGeom>
            <a:noFill/>
          </p:spPr>
          <p:txBody>
            <a:bodyPr wrap="square" rtlCol="0">
              <a:spAutoFit/>
            </a:bodyPr>
            <a:lstStyle/>
            <a:p>
              <a:r>
                <a:rPr lang="en-US" altLang="zh-TW" sz="1600" dirty="0" smtClean="0">
                  <a:solidFill>
                    <a:schemeClr val="bg1"/>
                  </a:solidFill>
                </a:rPr>
                <a:t>Intensity</a:t>
              </a:r>
              <a:endParaRPr lang="zh-TW" altLang="en-US" sz="1600" dirty="0">
                <a:solidFill>
                  <a:schemeClr val="bg1"/>
                </a:solidFill>
              </a:endParaRPr>
            </a:p>
          </p:txBody>
        </p:sp>
      </p:grpSp>
    </p:spTree>
    <p:extLst>
      <p:ext uri="{BB962C8B-B14F-4D97-AF65-F5344CB8AC3E}">
        <p14:creationId xmlns:p14="http://schemas.microsoft.com/office/powerpoint/2010/main" val="35539105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967929"/>
            <a:ext cx="5544616" cy="2154436"/>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　　</a:t>
            </a:r>
            <a:r>
              <a:rPr lang="zh-TW" altLang="zh-TW" dirty="0" smtClean="0">
                <a:latin typeface="微軟正黑體" panose="020B0604030504040204" pitchFamily="34" charset="-120"/>
                <a:ea typeface="微軟正黑體" panose="020B0604030504040204" pitchFamily="34" charset="-120"/>
              </a:rPr>
              <a:t>利用</a:t>
            </a:r>
            <a:r>
              <a:rPr lang="en-US" altLang="zh-TW" dirty="0">
                <a:latin typeface="微軟正黑體" panose="020B0604030504040204" pitchFamily="34" charset="-120"/>
                <a:ea typeface="微軟正黑體" panose="020B0604030504040204" pitchFamily="34" charset="-120"/>
              </a:rPr>
              <a:t>MATLAB</a:t>
            </a:r>
            <a:r>
              <a:rPr lang="zh-TW" altLang="zh-TW" dirty="0">
                <a:latin typeface="微軟正黑體" panose="020B0604030504040204" pitchFamily="34" charset="-120"/>
                <a:ea typeface="微軟正黑體" panose="020B0604030504040204" pitchFamily="34" charset="-120"/>
              </a:rPr>
              <a:t>分析擷取到的影像</a:t>
            </a:r>
            <a:r>
              <a:rPr lang="zh-TW"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我們進行兩種不同方法，以找出適當準確的：</a:t>
            </a:r>
            <a:endParaRPr lang="en-US" altLang="zh-TW" dirty="0" smtClean="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a:t>
            </a:r>
            <a:r>
              <a:rPr lang="zh-TW" altLang="en-US" sz="2000" b="1" dirty="0" smtClean="0">
                <a:solidFill>
                  <a:srgbClr val="FF0000"/>
                </a:solidFill>
                <a:latin typeface="微軟正黑體" panose="020B0604030504040204" pitchFamily="34" charset="-120"/>
                <a:ea typeface="微軟正黑體" panose="020B0604030504040204" pitchFamily="34" charset="-120"/>
              </a:rPr>
              <a:t>１、</a:t>
            </a:r>
            <a:r>
              <a:rPr lang="zh-TW" altLang="zh-TW" sz="2000" b="1" dirty="0">
                <a:solidFill>
                  <a:srgbClr val="FF0000"/>
                </a:solidFill>
                <a:latin typeface="微軟正黑體" panose="020B0604030504040204" pitchFamily="34" charset="-120"/>
                <a:ea typeface="微軟正黑體" panose="020B0604030504040204" pitchFamily="34" charset="-120"/>
              </a:rPr>
              <a:t>單純對影像的強度</a:t>
            </a:r>
            <a:r>
              <a:rPr lang="en-US" altLang="zh-TW" sz="2000" b="1" dirty="0">
                <a:solidFill>
                  <a:srgbClr val="FF0000"/>
                </a:solidFill>
                <a:latin typeface="微軟正黑體" panose="020B0604030504040204" pitchFamily="34" charset="-120"/>
                <a:ea typeface="微軟正黑體" panose="020B0604030504040204" pitchFamily="34" charset="-120"/>
              </a:rPr>
              <a:t>(Intensity)</a:t>
            </a:r>
            <a:r>
              <a:rPr lang="zh-TW" altLang="zh-TW" sz="2000" b="1" dirty="0" smtClean="0">
                <a:solidFill>
                  <a:srgbClr val="FF0000"/>
                </a:solidFill>
                <a:latin typeface="微軟正黑體" panose="020B0604030504040204" pitchFamily="34" charset="-120"/>
                <a:ea typeface="微軟正黑體" panose="020B0604030504040204" pitchFamily="34" charset="-120"/>
              </a:rPr>
              <a:t>分析</a:t>
            </a:r>
            <a:endParaRPr lang="en-US" altLang="zh-TW" sz="2000" b="1" dirty="0" smtClean="0">
              <a:solidFill>
                <a:srgbClr val="FF0000"/>
              </a:solidFill>
              <a:latin typeface="微軟正黑體" panose="020B0604030504040204" pitchFamily="34" charset="-120"/>
              <a:ea typeface="微軟正黑體" panose="020B0604030504040204" pitchFamily="34" charset="-120"/>
            </a:endParaRPr>
          </a:p>
          <a:p>
            <a:endParaRPr lang="en-US" altLang="zh-TW" sz="2000" b="1" dirty="0" smtClean="0">
              <a:solidFill>
                <a:srgbClr val="FF0000"/>
              </a:solidFill>
              <a:latin typeface="微軟正黑體" panose="020B0604030504040204" pitchFamily="34" charset="-120"/>
              <a:ea typeface="微軟正黑體" panose="020B0604030504040204" pitchFamily="34" charset="-120"/>
            </a:endParaRPr>
          </a:p>
          <a:p>
            <a:r>
              <a:rPr lang="en-US" altLang="zh-TW" sz="2000" b="1" dirty="0">
                <a:solidFill>
                  <a:srgbClr val="FF0000"/>
                </a:solidFill>
                <a:latin typeface="微軟正黑體" panose="020B0604030504040204" pitchFamily="34" charset="-120"/>
                <a:ea typeface="微軟正黑體" panose="020B0604030504040204" pitchFamily="34" charset="-120"/>
              </a:rPr>
              <a:t>	</a:t>
            </a:r>
            <a:r>
              <a:rPr lang="zh-TW" altLang="en-US" sz="2000" b="1" dirty="0" smtClean="0">
                <a:solidFill>
                  <a:srgbClr val="FF0000"/>
                </a:solidFill>
                <a:latin typeface="微軟正黑體" panose="020B0604030504040204" pitchFamily="34" charset="-120"/>
                <a:ea typeface="微軟正黑體" panose="020B0604030504040204" pitchFamily="34" charset="-120"/>
              </a:rPr>
              <a:t>２、</a:t>
            </a:r>
            <a:r>
              <a:rPr lang="zh-TW" altLang="zh-TW" sz="2000" b="1" dirty="0">
                <a:solidFill>
                  <a:srgbClr val="FF0000"/>
                </a:solidFill>
                <a:latin typeface="微軟正黑體" panose="020B0604030504040204" pitchFamily="34" charset="-120"/>
                <a:ea typeface="微軟正黑體" panose="020B0604030504040204" pitchFamily="34" charset="-120"/>
              </a:rPr>
              <a:t>將紅光</a:t>
            </a:r>
            <a:r>
              <a:rPr lang="en-US" altLang="zh-TW" sz="2000" b="1" dirty="0">
                <a:solidFill>
                  <a:srgbClr val="FF0000"/>
                </a:solidFill>
                <a:latin typeface="微軟正黑體" panose="020B0604030504040204" pitchFamily="34" charset="-120"/>
                <a:ea typeface="微軟正黑體" panose="020B0604030504040204" pitchFamily="34" charset="-120"/>
              </a:rPr>
              <a:t>(R)</a:t>
            </a:r>
            <a:r>
              <a:rPr lang="zh-TW" altLang="zh-TW" sz="2000" b="1" dirty="0">
                <a:solidFill>
                  <a:srgbClr val="FF0000"/>
                </a:solidFill>
                <a:latin typeface="微軟正黑體" panose="020B0604030504040204" pitchFamily="34" charset="-120"/>
                <a:ea typeface="微軟正黑體" panose="020B0604030504040204" pitchFamily="34" charset="-120"/>
              </a:rPr>
              <a:t>分離出來對其</a:t>
            </a:r>
            <a:r>
              <a:rPr lang="zh-TW" altLang="zh-TW" sz="2000" b="1" dirty="0" smtClean="0">
                <a:solidFill>
                  <a:srgbClr val="FF0000"/>
                </a:solidFill>
                <a:latin typeface="微軟正黑體" panose="020B0604030504040204" pitchFamily="34" charset="-120"/>
                <a:ea typeface="微軟正黑體" panose="020B0604030504040204" pitchFamily="34" charset="-120"/>
              </a:rPr>
              <a:t>強度</a:t>
            </a:r>
            <a:endParaRPr lang="en-US" altLang="zh-TW" sz="2000" b="1" dirty="0" smtClean="0">
              <a:solidFill>
                <a:srgbClr val="FF0000"/>
              </a:solidFill>
              <a:latin typeface="微軟正黑體" panose="020B0604030504040204" pitchFamily="34" charset="-120"/>
              <a:ea typeface="微軟正黑體" panose="020B0604030504040204" pitchFamily="34" charset="-120"/>
            </a:endParaRPr>
          </a:p>
          <a:p>
            <a:r>
              <a:rPr lang="zh-TW" altLang="en-US" sz="2000" b="1" dirty="0" smtClean="0">
                <a:solidFill>
                  <a:srgbClr val="FF0000"/>
                </a:solidFill>
                <a:latin typeface="微軟正黑體" panose="020B0604030504040204" pitchFamily="34" charset="-120"/>
                <a:ea typeface="微軟正黑體" panose="020B0604030504040204" pitchFamily="34" charset="-120"/>
              </a:rPr>
              <a:t>　　　　　  </a:t>
            </a:r>
            <a:r>
              <a:rPr lang="en-US" altLang="zh-TW" sz="2000" b="1" dirty="0" smtClean="0">
                <a:solidFill>
                  <a:srgbClr val="FF0000"/>
                </a:solidFill>
                <a:latin typeface="微軟正黑體" panose="020B0604030504040204" pitchFamily="34" charset="-120"/>
                <a:ea typeface="微軟正黑體" panose="020B0604030504040204" pitchFamily="34" charset="-120"/>
              </a:rPr>
              <a:t>(</a:t>
            </a:r>
            <a:r>
              <a:rPr lang="en-US" altLang="zh-TW" sz="2000" b="1" dirty="0">
                <a:solidFill>
                  <a:srgbClr val="FF0000"/>
                </a:solidFill>
                <a:latin typeface="微軟正黑體" panose="020B0604030504040204" pitchFamily="34" charset="-120"/>
                <a:ea typeface="微軟正黑體" panose="020B0604030504040204" pitchFamily="34" charset="-120"/>
              </a:rPr>
              <a:t>Intensity</a:t>
            </a:r>
            <a:r>
              <a:rPr lang="en-US" altLang="zh-TW" sz="2000" b="1" dirty="0" smtClean="0">
                <a:solidFill>
                  <a:srgbClr val="FF0000"/>
                </a:solidFill>
                <a:latin typeface="微軟正黑體" panose="020B0604030504040204" pitchFamily="34" charset="-120"/>
                <a:ea typeface="微軟正黑體" panose="020B0604030504040204" pitchFamily="34" charset="-120"/>
              </a:rPr>
              <a:t>)</a:t>
            </a:r>
            <a:r>
              <a:rPr lang="zh-TW" altLang="zh-TW" sz="2000" b="1" dirty="0" smtClean="0">
                <a:solidFill>
                  <a:srgbClr val="FF0000"/>
                </a:solidFill>
                <a:latin typeface="微軟正黑體" panose="020B0604030504040204" pitchFamily="34" charset="-120"/>
                <a:ea typeface="微軟正黑體" panose="020B0604030504040204" pitchFamily="34" charset="-120"/>
              </a:rPr>
              <a:t>進行</a:t>
            </a:r>
            <a:r>
              <a:rPr lang="zh-TW" altLang="zh-TW" sz="2000" b="1" dirty="0">
                <a:solidFill>
                  <a:srgbClr val="FF0000"/>
                </a:solidFill>
                <a:latin typeface="微軟正黑體" panose="020B0604030504040204" pitchFamily="34" charset="-120"/>
                <a:ea typeface="微軟正黑體" panose="020B0604030504040204" pitchFamily="34" charset="-120"/>
              </a:rPr>
              <a:t>分析</a:t>
            </a:r>
            <a:endParaRPr lang="en-US" altLang="zh-TW" sz="2000" b="1" dirty="0" smtClean="0">
              <a:solidFill>
                <a:srgbClr val="FF0000"/>
              </a:solidFill>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2625824" y="1196752"/>
            <a:ext cx="5544616" cy="369332"/>
          </a:xfrm>
          <a:prstGeom prst="rect">
            <a:avLst/>
          </a:prstGeom>
          <a:noFill/>
        </p:spPr>
        <p:txBody>
          <a:bodyPr wrap="square" rtlCol="0">
            <a:spAutoFit/>
          </a:bodyPr>
          <a:lstStyle/>
          <a:p>
            <a:pPr algn="ctr"/>
            <a:r>
              <a:rPr lang="zh-TW" altLang="en-US" dirty="0">
                <a:solidFill>
                  <a:srgbClr val="92D050"/>
                </a:solidFill>
              </a:rPr>
              <a:t>心跳偵測演算法之模擬與</a:t>
            </a:r>
            <a:r>
              <a:rPr lang="zh-TW" altLang="en-US" dirty="0" smtClean="0">
                <a:solidFill>
                  <a:srgbClr val="92D050"/>
                </a:solidFill>
              </a:rPr>
              <a:t>測試</a:t>
            </a:r>
            <a:endParaRPr lang="zh-TW" altLang="en-US" dirty="0">
              <a:solidFill>
                <a:srgbClr val="92D050"/>
              </a:solidFill>
            </a:endParaRPr>
          </a:p>
        </p:txBody>
      </p:sp>
      <p:grpSp>
        <p:nvGrpSpPr>
          <p:cNvPr id="30" name="群組 29"/>
          <p:cNvGrpSpPr/>
          <p:nvPr/>
        </p:nvGrpSpPr>
        <p:grpSpPr>
          <a:xfrm>
            <a:off x="539552" y="1772816"/>
            <a:ext cx="1656184" cy="3096344"/>
            <a:chOff x="753616" y="1412776"/>
            <a:chExt cx="1656184" cy="3096344"/>
          </a:xfrm>
        </p:grpSpPr>
        <p:grpSp>
          <p:nvGrpSpPr>
            <p:cNvPr id="31" name="群組 30"/>
            <p:cNvGrpSpPr/>
            <p:nvPr/>
          </p:nvGrpSpPr>
          <p:grpSpPr>
            <a:xfrm>
              <a:off x="753616" y="1412776"/>
              <a:ext cx="1656184" cy="2952328"/>
              <a:chOff x="251520" y="836712"/>
              <a:chExt cx="1656184" cy="2952328"/>
            </a:xfrm>
          </p:grpSpPr>
          <p:sp>
            <p:nvSpPr>
              <p:cNvPr id="41" name="文字方塊 40"/>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2" name="文字方塊 41"/>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3" name="文字方塊 42"/>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4" name="文字方塊 43"/>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5" name="文字方塊 44"/>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6" name="文字方塊 45"/>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7" name="文字方塊 46"/>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48" name="群組 47"/>
              <p:cNvGrpSpPr/>
              <p:nvPr/>
            </p:nvGrpSpPr>
            <p:grpSpPr>
              <a:xfrm>
                <a:off x="251520" y="990600"/>
                <a:ext cx="288032" cy="2798440"/>
                <a:chOff x="251520" y="990600"/>
                <a:chExt cx="288032" cy="2798440"/>
              </a:xfrm>
            </p:grpSpPr>
            <p:grpSp>
              <p:nvGrpSpPr>
                <p:cNvPr id="49" name="群組 48"/>
                <p:cNvGrpSpPr/>
                <p:nvPr/>
              </p:nvGrpSpPr>
              <p:grpSpPr>
                <a:xfrm>
                  <a:off x="251520" y="990600"/>
                  <a:ext cx="72008" cy="2798440"/>
                  <a:chOff x="251520" y="990600"/>
                  <a:chExt cx="72008" cy="2798440"/>
                </a:xfrm>
              </p:grpSpPr>
              <p:cxnSp>
                <p:nvCxnSpPr>
                  <p:cNvPr id="55" name="直線接點 54"/>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a:endCxn id="44"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0" name="群組 49"/>
                <p:cNvGrpSpPr/>
                <p:nvPr/>
              </p:nvGrpSpPr>
              <p:grpSpPr>
                <a:xfrm>
                  <a:off x="251520" y="2014101"/>
                  <a:ext cx="288032" cy="1054860"/>
                  <a:chOff x="251520" y="2014101"/>
                  <a:chExt cx="288032" cy="1054860"/>
                </a:xfrm>
              </p:grpSpPr>
              <p:cxnSp>
                <p:nvCxnSpPr>
                  <p:cNvPr id="51" name="直線接點 50"/>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32" name="直線接點 31"/>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1594330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1768" y="404664"/>
            <a:ext cx="6482680" cy="940966"/>
          </a:xfrm>
        </p:spPr>
        <p:txBody>
          <a:bodyPr/>
          <a:lstStyle/>
          <a:p>
            <a:pPr algn="ctr"/>
            <a:r>
              <a:rPr lang="zh-TW" altLang="en-US" sz="4800" dirty="0"/>
              <a:t>研究方法及步驟</a:t>
            </a:r>
            <a:endParaRPr lang="en-US" altLang="zh-TW" sz="4800" dirty="0"/>
          </a:p>
        </p:txBody>
      </p:sp>
      <p:sp>
        <p:nvSpPr>
          <p:cNvPr id="38" name="文字方塊 37"/>
          <p:cNvSpPr txBox="1"/>
          <p:nvPr/>
        </p:nvSpPr>
        <p:spPr>
          <a:xfrm>
            <a:off x="2625824" y="1196752"/>
            <a:ext cx="5544616" cy="646331"/>
          </a:xfrm>
          <a:prstGeom prst="rect">
            <a:avLst/>
          </a:prstGeom>
          <a:noFill/>
        </p:spPr>
        <p:txBody>
          <a:bodyPr wrap="square" rtlCol="0">
            <a:spAutoFit/>
          </a:bodyPr>
          <a:lstStyle/>
          <a:p>
            <a:pPr algn="ctr"/>
            <a:r>
              <a:rPr lang="zh-TW" altLang="en-US" dirty="0">
                <a:solidFill>
                  <a:srgbClr val="92D050"/>
                </a:solidFill>
              </a:rPr>
              <a:t>心跳偵測演算法之模擬與測試</a:t>
            </a:r>
          </a:p>
          <a:p>
            <a:pPr algn="ctr"/>
            <a:r>
              <a:rPr lang="zh-TW" altLang="zh-TW" dirty="0" smtClean="0">
                <a:solidFill>
                  <a:schemeClr val="tx2">
                    <a:lumMod val="40000"/>
                    <a:lumOff val="60000"/>
                  </a:schemeClr>
                </a:solidFill>
                <a:latin typeface="微軟正黑體" panose="020B0604030504040204" pitchFamily="34" charset="-120"/>
                <a:ea typeface="微軟正黑體" panose="020B0604030504040204" pitchFamily="34" charset="-120"/>
              </a:rPr>
              <a:t>單純</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對影像的強度</a:t>
            </a:r>
            <a:r>
              <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rPr>
              <a:t>(Intensity)</a:t>
            </a:r>
            <a:r>
              <a:rPr lang="zh-TW" altLang="zh-TW" dirty="0">
                <a:solidFill>
                  <a:schemeClr val="tx2">
                    <a:lumMod val="40000"/>
                    <a:lumOff val="60000"/>
                  </a:schemeClr>
                </a:solidFill>
                <a:latin typeface="微軟正黑體" panose="020B0604030504040204" pitchFamily="34" charset="-120"/>
                <a:ea typeface="微軟正黑體" panose="020B0604030504040204" pitchFamily="34" charset="-120"/>
              </a:rPr>
              <a:t>分析</a:t>
            </a:r>
            <a:endParaRPr lang="en-US" altLang="zh-TW" dirty="0">
              <a:solidFill>
                <a:schemeClr val="tx2">
                  <a:lumMod val="40000"/>
                  <a:lumOff val="60000"/>
                </a:schemeClr>
              </a:solidFill>
              <a:latin typeface="微軟正黑體" panose="020B0604030504040204" pitchFamily="34" charset="-120"/>
              <a:ea typeface="微軟正黑體" panose="020B0604030504040204" pitchFamily="34" charset="-120"/>
            </a:endParaRPr>
          </a:p>
        </p:txBody>
      </p:sp>
      <p:pic>
        <p:nvPicPr>
          <p:cNvPr id="3074" name="Picture 2" descr="heart2_plot_I_v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132" y="1957920"/>
            <a:ext cx="6120000" cy="457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eart2_plot_I_smooth_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132" y="1916831"/>
            <a:ext cx="6120000" cy="457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heart2_plot_I_smooth_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952705"/>
            <a:ext cx="6120000" cy="457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字方塊 3"/>
          <p:cNvSpPr txBox="1"/>
          <p:nvPr/>
        </p:nvSpPr>
        <p:spPr>
          <a:xfrm>
            <a:off x="0" y="6453336"/>
            <a:ext cx="1331640" cy="369332"/>
          </a:xfrm>
          <a:prstGeom prst="rect">
            <a:avLst/>
          </a:prstGeom>
          <a:noFill/>
        </p:spPr>
        <p:txBody>
          <a:bodyPr wrap="square" rtlCol="0">
            <a:spAutoFit/>
          </a:bodyPr>
          <a:lstStyle/>
          <a:p>
            <a:r>
              <a:rPr lang="zh-TW" altLang="en-US" dirty="0" smtClean="0"/>
              <a:t>**</a:t>
            </a:r>
            <a:endParaRPr lang="zh-TW" altLang="en-US" dirty="0"/>
          </a:p>
        </p:txBody>
      </p:sp>
      <p:sp>
        <p:nvSpPr>
          <p:cNvPr id="31" name="文字方塊 30"/>
          <p:cNvSpPr txBox="1"/>
          <p:nvPr/>
        </p:nvSpPr>
        <p:spPr>
          <a:xfrm>
            <a:off x="7812360" y="6156012"/>
            <a:ext cx="936104" cy="338554"/>
          </a:xfrm>
          <a:prstGeom prst="rect">
            <a:avLst/>
          </a:prstGeom>
          <a:noFill/>
        </p:spPr>
        <p:txBody>
          <a:bodyPr wrap="square" rtlCol="0">
            <a:spAutoFit/>
          </a:bodyPr>
          <a:lstStyle/>
          <a:p>
            <a:r>
              <a:rPr lang="en-US" altLang="zh-TW" sz="1600" dirty="0" smtClean="0">
                <a:solidFill>
                  <a:schemeClr val="bg1"/>
                </a:solidFill>
              </a:rPr>
              <a:t>frame</a:t>
            </a:r>
            <a:endParaRPr lang="zh-TW" altLang="en-US" sz="1600" dirty="0">
              <a:solidFill>
                <a:schemeClr val="bg1"/>
              </a:solidFill>
            </a:endParaRPr>
          </a:p>
        </p:txBody>
      </p:sp>
      <p:grpSp>
        <p:nvGrpSpPr>
          <p:cNvPr id="32" name="群組 31"/>
          <p:cNvGrpSpPr/>
          <p:nvPr/>
        </p:nvGrpSpPr>
        <p:grpSpPr>
          <a:xfrm>
            <a:off x="539552" y="1772816"/>
            <a:ext cx="1656184" cy="3096344"/>
            <a:chOff x="753616" y="1412776"/>
            <a:chExt cx="1656184" cy="3096344"/>
          </a:xfrm>
        </p:grpSpPr>
        <p:grpSp>
          <p:nvGrpSpPr>
            <p:cNvPr id="40" name="群組 39"/>
            <p:cNvGrpSpPr/>
            <p:nvPr/>
          </p:nvGrpSpPr>
          <p:grpSpPr>
            <a:xfrm>
              <a:off x="753616" y="1412776"/>
              <a:ext cx="1656184" cy="2952328"/>
              <a:chOff x="251520" y="836712"/>
              <a:chExt cx="1656184" cy="2952328"/>
            </a:xfrm>
          </p:grpSpPr>
          <p:sp>
            <p:nvSpPr>
              <p:cNvPr id="43" name="文字方塊 42"/>
              <p:cNvSpPr txBox="1"/>
              <p:nvPr/>
            </p:nvSpPr>
            <p:spPr>
              <a:xfrm>
                <a:off x="323528" y="1279793"/>
                <a:ext cx="1368152" cy="307777"/>
              </a:xfrm>
              <a:prstGeom prst="rect">
                <a:avLst/>
              </a:prstGeom>
              <a:noFill/>
            </p:spPr>
            <p:txBody>
              <a:bodyPr wrap="square" rtlCol="0">
                <a:spAutoFit/>
              </a:bodyPr>
              <a:lstStyle/>
              <a:p>
                <a:r>
                  <a:rPr lang="zh-TW" altLang="en-US" sz="1400" dirty="0"/>
                  <a:t>簡介</a:t>
                </a:r>
              </a:p>
            </p:txBody>
          </p:sp>
          <p:sp>
            <p:nvSpPr>
              <p:cNvPr id="44" name="文字方塊 43"/>
              <p:cNvSpPr txBox="1"/>
              <p:nvPr/>
            </p:nvSpPr>
            <p:spPr>
              <a:xfrm>
                <a:off x="323528" y="1711841"/>
                <a:ext cx="1512168" cy="307777"/>
              </a:xfrm>
              <a:prstGeom prst="rect">
                <a:avLst/>
              </a:prstGeom>
              <a:noFill/>
            </p:spPr>
            <p:txBody>
              <a:bodyPr wrap="square" rtlCol="0">
                <a:spAutoFit/>
              </a:bodyPr>
              <a:lstStyle/>
              <a:p>
                <a:r>
                  <a:rPr lang="zh-TW" altLang="en-US" sz="1400" dirty="0">
                    <a:solidFill>
                      <a:srgbClr val="FFFF00"/>
                    </a:solidFill>
                  </a:rPr>
                  <a:t>研究方法及步驟</a:t>
                </a:r>
              </a:p>
            </p:txBody>
          </p:sp>
          <p:sp>
            <p:nvSpPr>
              <p:cNvPr id="45" name="文字方塊 44"/>
              <p:cNvSpPr txBox="1"/>
              <p:nvPr/>
            </p:nvSpPr>
            <p:spPr>
              <a:xfrm>
                <a:off x="323528" y="3284984"/>
                <a:ext cx="1511086" cy="307777"/>
              </a:xfrm>
              <a:prstGeom prst="rect">
                <a:avLst/>
              </a:prstGeom>
              <a:noFill/>
            </p:spPr>
            <p:txBody>
              <a:bodyPr wrap="square" rtlCol="0">
                <a:spAutoFit/>
              </a:bodyPr>
              <a:lstStyle/>
              <a:p>
                <a:r>
                  <a:rPr lang="zh-TW" altLang="en-US" sz="1400" dirty="0" smtClean="0"/>
                  <a:t>結論</a:t>
                </a:r>
                <a:endParaRPr lang="zh-TW" altLang="en-US" sz="1400" dirty="0"/>
              </a:p>
            </p:txBody>
          </p:sp>
          <p:sp>
            <p:nvSpPr>
              <p:cNvPr id="46" name="文字方塊 45"/>
              <p:cNvSpPr txBox="1"/>
              <p:nvPr/>
            </p:nvSpPr>
            <p:spPr>
              <a:xfrm>
                <a:off x="323528" y="836712"/>
                <a:ext cx="1368152" cy="307777"/>
              </a:xfrm>
              <a:prstGeom prst="rect">
                <a:avLst/>
              </a:prstGeom>
              <a:noFill/>
            </p:spPr>
            <p:txBody>
              <a:bodyPr wrap="square" rtlCol="0">
                <a:spAutoFit/>
              </a:bodyPr>
              <a:lstStyle/>
              <a:p>
                <a:r>
                  <a:rPr lang="zh-TW" altLang="en-US" sz="1400" dirty="0">
                    <a:solidFill>
                      <a:schemeClr val="tx1">
                        <a:lumMod val="95000"/>
                      </a:schemeClr>
                    </a:solidFill>
                  </a:rPr>
                  <a:t>前言</a:t>
                </a:r>
              </a:p>
            </p:txBody>
          </p:sp>
          <p:sp>
            <p:nvSpPr>
              <p:cNvPr id="47" name="文字方塊 46"/>
              <p:cNvSpPr txBox="1"/>
              <p:nvPr/>
            </p:nvSpPr>
            <p:spPr>
              <a:xfrm>
                <a:off x="540634" y="2060848"/>
                <a:ext cx="1367070" cy="461665"/>
              </a:xfrm>
              <a:prstGeom prst="rect">
                <a:avLst/>
              </a:prstGeom>
              <a:noFill/>
            </p:spPr>
            <p:txBody>
              <a:bodyPr wrap="square" rtlCol="0">
                <a:spAutoFit/>
              </a:bodyPr>
              <a:lstStyle/>
              <a:p>
                <a:r>
                  <a:rPr lang="zh-TW" altLang="en-US" sz="1200" dirty="0" smtClean="0">
                    <a:solidFill>
                      <a:srgbClr val="92D050"/>
                    </a:solidFill>
                  </a:rPr>
                  <a:t>心跳偵測演算法之模擬與測試</a:t>
                </a:r>
                <a:endParaRPr lang="zh-TW" altLang="en-US" sz="1200" dirty="0">
                  <a:solidFill>
                    <a:srgbClr val="92D050"/>
                  </a:solidFill>
                </a:endParaRPr>
              </a:p>
            </p:txBody>
          </p:sp>
          <p:sp>
            <p:nvSpPr>
              <p:cNvPr id="48" name="文字方塊 47"/>
              <p:cNvSpPr txBox="1"/>
              <p:nvPr/>
            </p:nvSpPr>
            <p:spPr>
              <a:xfrm>
                <a:off x="540634" y="2522513"/>
                <a:ext cx="1367070" cy="461665"/>
              </a:xfrm>
              <a:prstGeom prst="rect">
                <a:avLst/>
              </a:prstGeom>
              <a:noFill/>
            </p:spPr>
            <p:txBody>
              <a:bodyPr wrap="square" rtlCol="0">
                <a:spAutoFit/>
              </a:bodyPr>
              <a:lstStyle/>
              <a:p>
                <a:r>
                  <a:rPr lang="en-US" altLang="zh-TW" sz="1200" dirty="0" smtClean="0"/>
                  <a:t>Android</a:t>
                </a:r>
                <a:r>
                  <a:rPr lang="zh-TW" altLang="en-US" sz="1200" dirty="0" smtClean="0"/>
                  <a:t>平台</a:t>
                </a:r>
                <a:r>
                  <a:rPr lang="en-US" altLang="zh-TW" sz="1200" dirty="0" smtClean="0"/>
                  <a:t>App</a:t>
                </a:r>
              </a:p>
              <a:p>
                <a:r>
                  <a:rPr lang="zh-TW" altLang="en-US" sz="1200" dirty="0" smtClean="0"/>
                  <a:t>程式撰寫</a:t>
                </a:r>
                <a:endParaRPr lang="zh-TW" altLang="en-US" sz="1200" dirty="0"/>
              </a:p>
            </p:txBody>
          </p:sp>
          <p:sp>
            <p:nvSpPr>
              <p:cNvPr id="49" name="文字方塊 48"/>
              <p:cNvSpPr txBox="1"/>
              <p:nvPr/>
            </p:nvSpPr>
            <p:spPr>
              <a:xfrm>
                <a:off x="323528" y="2924944"/>
                <a:ext cx="1367070" cy="307777"/>
              </a:xfrm>
              <a:prstGeom prst="rect">
                <a:avLst/>
              </a:prstGeom>
              <a:noFill/>
            </p:spPr>
            <p:txBody>
              <a:bodyPr wrap="square" rtlCol="0">
                <a:spAutoFit/>
              </a:bodyPr>
              <a:lstStyle/>
              <a:p>
                <a:r>
                  <a:rPr lang="zh-TW" altLang="en-US" sz="1400" dirty="0" smtClean="0"/>
                  <a:t>研究成果</a:t>
                </a:r>
                <a:endParaRPr lang="zh-TW" altLang="en-US" sz="1400" dirty="0"/>
              </a:p>
            </p:txBody>
          </p:sp>
          <p:grpSp>
            <p:nvGrpSpPr>
              <p:cNvPr id="50" name="群組 49"/>
              <p:cNvGrpSpPr/>
              <p:nvPr/>
            </p:nvGrpSpPr>
            <p:grpSpPr>
              <a:xfrm>
                <a:off x="251520" y="990600"/>
                <a:ext cx="288032" cy="2798440"/>
                <a:chOff x="251520" y="990600"/>
                <a:chExt cx="288032" cy="2798440"/>
              </a:xfrm>
            </p:grpSpPr>
            <p:grpSp>
              <p:nvGrpSpPr>
                <p:cNvPr id="51" name="群組 50"/>
                <p:cNvGrpSpPr/>
                <p:nvPr/>
              </p:nvGrpSpPr>
              <p:grpSpPr>
                <a:xfrm>
                  <a:off x="251520" y="990600"/>
                  <a:ext cx="72008" cy="2798440"/>
                  <a:chOff x="251520" y="990600"/>
                  <a:chExt cx="72008" cy="2798440"/>
                </a:xfrm>
              </p:grpSpPr>
              <p:cxnSp>
                <p:nvCxnSpPr>
                  <p:cNvPr id="57" name="直線接點 56"/>
                  <p:cNvCxnSpPr/>
                  <p:nvPr/>
                </p:nvCxnSpPr>
                <p:spPr>
                  <a:xfrm>
                    <a:off x="251520" y="990600"/>
                    <a:ext cx="0" cy="279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接點 57"/>
                  <p:cNvCxnSpPr>
                    <a:endCxn id="46" idx="1"/>
                  </p:cNvCxnSpPr>
                  <p:nvPr/>
                </p:nvCxnSpPr>
                <p:spPr>
                  <a:xfrm>
                    <a:off x="251520" y="990600"/>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251520" y="1412775"/>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線接點 59"/>
                  <p:cNvCxnSpPr/>
                  <p:nvPr/>
                </p:nvCxnSpPr>
                <p:spPr>
                  <a:xfrm>
                    <a:off x="251520" y="1844824"/>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接點 60"/>
                  <p:cNvCxnSpPr/>
                  <p:nvPr/>
                </p:nvCxnSpPr>
                <p:spPr>
                  <a:xfrm>
                    <a:off x="251520" y="3428999"/>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2" name="群組 51"/>
                <p:cNvGrpSpPr/>
                <p:nvPr/>
              </p:nvGrpSpPr>
              <p:grpSpPr>
                <a:xfrm>
                  <a:off x="251520" y="2014101"/>
                  <a:ext cx="288032" cy="1054860"/>
                  <a:chOff x="251520" y="2014101"/>
                  <a:chExt cx="288032" cy="1054860"/>
                </a:xfrm>
              </p:grpSpPr>
              <p:cxnSp>
                <p:nvCxnSpPr>
                  <p:cNvPr id="53" name="直線接點 52"/>
                  <p:cNvCxnSpPr/>
                  <p:nvPr/>
                </p:nvCxnSpPr>
                <p:spPr>
                  <a:xfrm>
                    <a:off x="467544" y="2014101"/>
                    <a:ext cx="0" cy="694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接點 53"/>
                  <p:cNvCxnSpPr/>
                  <p:nvPr/>
                </p:nvCxnSpPr>
                <p:spPr>
                  <a:xfrm>
                    <a:off x="467544" y="2276871"/>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a:off x="467544" y="2708919"/>
                    <a:ext cx="7200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a:off x="251520" y="3068960"/>
                    <a:ext cx="72008" cy="1"/>
                  </a:xfrm>
                  <a:prstGeom prst="line">
                    <a:avLst/>
                  </a:prstGeom>
                </p:spPr>
                <p:style>
                  <a:lnRef idx="1">
                    <a:schemeClr val="accent1"/>
                  </a:lnRef>
                  <a:fillRef idx="0">
                    <a:schemeClr val="accent1"/>
                  </a:fillRef>
                  <a:effectRef idx="0">
                    <a:schemeClr val="accent1"/>
                  </a:effectRef>
                  <a:fontRef idx="minor">
                    <a:schemeClr val="tx1"/>
                  </a:fontRef>
                </p:style>
              </p:cxnSp>
            </p:grpSp>
          </p:grpSp>
        </p:grpSp>
        <p:cxnSp>
          <p:nvCxnSpPr>
            <p:cNvPr id="41" name="直線接點 40"/>
            <p:cNvCxnSpPr/>
            <p:nvPr/>
          </p:nvCxnSpPr>
          <p:spPr>
            <a:xfrm>
              <a:off x="755576" y="4365103"/>
              <a:ext cx="72008" cy="1"/>
            </a:xfrm>
            <a:prstGeom prst="line">
              <a:avLst/>
            </a:prstGeom>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827584" y="4201343"/>
              <a:ext cx="1511086" cy="307777"/>
            </a:xfrm>
            <a:prstGeom prst="rect">
              <a:avLst/>
            </a:prstGeom>
            <a:noFill/>
          </p:spPr>
          <p:txBody>
            <a:bodyPr wrap="square" rtlCol="0">
              <a:spAutoFit/>
            </a:bodyPr>
            <a:lstStyle/>
            <a:p>
              <a:r>
                <a:rPr lang="zh-TW" altLang="en-US" sz="1400" dirty="0" smtClean="0"/>
                <a:t>未來展望</a:t>
              </a:r>
              <a:endParaRPr lang="zh-TW" altLang="en-US" sz="1400" dirty="0"/>
            </a:p>
          </p:txBody>
        </p:sp>
      </p:grpSp>
    </p:spTree>
    <p:extLst>
      <p:ext uri="{BB962C8B-B14F-4D97-AF65-F5344CB8AC3E}">
        <p14:creationId xmlns:p14="http://schemas.microsoft.com/office/powerpoint/2010/main" val="368748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p:cTn id="7" dur="500" fill="hold"/>
                                        <p:tgtEl>
                                          <p:spTgt spid="6146"/>
                                        </p:tgtEl>
                                        <p:attrNameLst>
                                          <p:attrName>ppt_w</p:attrName>
                                        </p:attrNameLst>
                                      </p:cBhvr>
                                      <p:tavLst>
                                        <p:tav tm="0">
                                          <p:val>
                                            <p:fltVal val="0"/>
                                          </p:val>
                                        </p:tav>
                                        <p:tav tm="100000">
                                          <p:val>
                                            <p:strVal val="#ppt_w"/>
                                          </p:val>
                                        </p:tav>
                                      </p:tavLst>
                                    </p:anim>
                                    <p:anim calcmode="lin" valueType="num">
                                      <p:cBhvr>
                                        <p:cTn id="8" dur="500" fill="hold"/>
                                        <p:tgtEl>
                                          <p:spTgt spid="6146"/>
                                        </p:tgtEl>
                                        <p:attrNameLst>
                                          <p:attrName>ppt_h</p:attrName>
                                        </p:attrNameLst>
                                      </p:cBhvr>
                                      <p:tavLst>
                                        <p:tav tm="0">
                                          <p:val>
                                            <p:fltVal val="0"/>
                                          </p:val>
                                        </p:tav>
                                        <p:tav tm="100000">
                                          <p:val>
                                            <p:strVal val="#ppt_h"/>
                                          </p:val>
                                        </p:tav>
                                      </p:tavLst>
                                    </p:anim>
                                    <p:animEffect transition="in" filter="fade">
                                      <p:cBhvr>
                                        <p:cTn id="9" dur="500"/>
                                        <p:tgtEl>
                                          <p:spTgt spid="61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147"/>
                                        </p:tgtEl>
                                        <p:attrNameLst>
                                          <p:attrName>style.visibility</p:attrName>
                                        </p:attrNameLst>
                                      </p:cBhvr>
                                      <p:to>
                                        <p:strVal val="visible"/>
                                      </p:to>
                                    </p:set>
                                    <p:anim calcmode="lin" valueType="num">
                                      <p:cBhvr>
                                        <p:cTn id="14" dur="500" fill="hold"/>
                                        <p:tgtEl>
                                          <p:spTgt spid="6147"/>
                                        </p:tgtEl>
                                        <p:attrNameLst>
                                          <p:attrName>ppt_w</p:attrName>
                                        </p:attrNameLst>
                                      </p:cBhvr>
                                      <p:tavLst>
                                        <p:tav tm="0">
                                          <p:val>
                                            <p:fltVal val="0"/>
                                          </p:val>
                                        </p:tav>
                                        <p:tav tm="100000">
                                          <p:val>
                                            <p:strVal val="#ppt_w"/>
                                          </p:val>
                                        </p:tav>
                                      </p:tavLst>
                                    </p:anim>
                                    <p:anim calcmode="lin" valueType="num">
                                      <p:cBhvr>
                                        <p:cTn id="15" dur="500" fill="hold"/>
                                        <p:tgtEl>
                                          <p:spTgt spid="6147"/>
                                        </p:tgtEl>
                                        <p:attrNameLst>
                                          <p:attrName>ppt_h</p:attrName>
                                        </p:attrNameLst>
                                      </p:cBhvr>
                                      <p:tavLst>
                                        <p:tav tm="0">
                                          <p:val>
                                            <p:fltVal val="0"/>
                                          </p:val>
                                        </p:tav>
                                        <p:tav tm="100000">
                                          <p:val>
                                            <p:strVal val="#ppt_h"/>
                                          </p:val>
                                        </p:tav>
                                      </p:tavLst>
                                    </p:anim>
                                    <p:animEffect transition="in" filter="fade">
                                      <p:cBhvr>
                                        <p:cTn id="16"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地平線">
  <a:themeElements>
    <a:clrScheme name="地平線">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地平線">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地平線">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985</TotalTime>
  <Words>1229</Words>
  <Application>Microsoft Office PowerPoint</Application>
  <PresentationFormat>如螢幕大小 (4:3)</PresentationFormat>
  <Paragraphs>284</Paragraphs>
  <Slides>25</Slides>
  <Notes>0</Notes>
  <HiddenSlides>0</HiddenSlides>
  <MMClips>1</MMClips>
  <ScaleCrop>false</ScaleCrop>
  <HeadingPairs>
    <vt:vector size="4" baseType="variant">
      <vt:variant>
        <vt:lpstr>佈景主題</vt:lpstr>
      </vt:variant>
      <vt:variant>
        <vt:i4>1</vt:i4>
      </vt:variant>
      <vt:variant>
        <vt:lpstr>投影片標題</vt:lpstr>
      </vt:variant>
      <vt:variant>
        <vt:i4>25</vt:i4>
      </vt:variant>
    </vt:vector>
  </HeadingPairs>
  <TitlesOfParts>
    <vt:vector size="26" baseType="lpstr">
      <vt:lpstr>地平線</vt:lpstr>
      <vt:lpstr>Heart Beat 得心應手 Heart Beat Smart Phone App</vt:lpstr>
      <vt:lpstr>前言</vt:lpstr>
      <vt:lpstr>簡介</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研究方法及步驟</vt:lpstr>
      <vt:lpstr>研究成果</vt:lpstr>
      <vt:lpstr>結論</vt:lpstr>
      <vt:lpstr>未來展望</vt:lpstr>
      <vt:lpstr>評審委員之意見與回覆</vt:lpstr>
      <vt:lpstr>評審委員之意見與回覆</vt:lpstr>
      <vt:lpstr>未來改進之項目及所需時間</vt:lpstr>
      <vt:lpstr>心得</vt:lpstr>
      <vt:lpstr>心得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得心應手HeartBeat</dc:title>
  <dc:creator>Jiluen</dc:creator>
  <cp:lastModifiedBy>Mosquito</cp:lastModifiedBy>
  <cp:revision>136</cp:revision>
  <dcterms:created xsi:type="dcterms:W3CDTF">2014-09-17T13:52:26Z</dcterms:created>
  <dcterms:modified xsi:type="dcterms:W3CDTF">2014-12-10T16:42:33Z</dcterms:modified>
</cp:coreProperties>
</file>